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9" r:id="rId9"/>
    <p:sldId id="280" r:id="rId10"/>
    <p:sldId id="288" r:id="rId11"/>
    <p:sldId id="281" r:id="rId12"/>
    <p:sldId id="292" r:id="rId13"/>
    <p:sldId id="289" r:id="rId14"/>
    <p:sldId id="264" r:id="rId15"/>
    <p:sldId id="266" r:id="rId16"/>
    <p:sldId id="265" r:id="rId17"/>
    <p:sldId id="267" r:id="rId18"/>
    <p:sldId id="269" r:id="rId19"/>
    <p:sldId id="268" r:id="rId20"/>
    <p:sldId id="271" r:id="rId21"/>
    <p:sldId id="270" r:id="rId22"/>
    <p:sldId id="272" r:id="rId23"/>
    <p:sldId id="273" r:id="rId24"/>
    <p:sldId id="282" r:id="rId25"/>
    <p:sldId id="293" r:id="rId26"/>
    <p:sldId id="294" r:id="rId27"/>
    <p:sldId id="284" r:id="rId28"/>
    <p:sldId id="283" r:id="rId29"/>
    <p:sldId id="285" r:id="rId30"/>
    <p:sldId id="286" r:id="rId31"/>
    <p:sldId id="287" r:id="rId32"/>
    <p:sldId id="291" r:id="rId33"/>
    <p:sldId id="274" r:id="rId34"/>
    <p:sldId id="295" r:id="rId35"/>
    <p:sldId id="275" r:id="rId36"/>
    <p:sldId id="276" r:id="rId37"/>
    <p:sldId id="27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D883FF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1"/>
    <p:restoredTop sz="82033"/>
  </p:normalViewPr>
  <p:slideViewPr>
    <p:cSldViewPr snapToGrid="0" snapToObjects="1">
      <p:cViewPr>
        <p:scale>
          <a:sx n="108" d="100"/>
          <a:sy n="108" d="100"/>
        </p:scale>
        <p:origin x="144" y="-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E8F3F-079B-994F-8792-E1057B3F0FFC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56CA12-68EA-D642-BD2A-C26A3A03908E}">
      <dgm:prSet phldrT="[Text]" custT="1"/>
      <dgm:spPr/>
      <dgm:t>
        <a:bodyPr/>
        <a:lstStyle/>
        <a:p>
          <a:r>
            <a:rPr lang="en-US" sz="3600" b="0" dirty="0" smtClean="0"/>
            <a:t>Personal predicaments as socia</a:t>
          </a:r>
          <a:r>
            <a:rPr lang="en-US" sz="3600" b="1" dirty="0" smtClean="0"/>
            <a:t>l</a:t>
          </a:r>
          <a:endParaRPr lang="en-US" sz="3600" dirty="0"/>
        </a:p>
      </dgm:t>
    </dgm:pt>
    <dgm:pt modelId="{59D692A8-7F12-7142-B07C-E8EF0D227D2B}" type="parTrans" cxnId="{60A4571C-9B01-AE4F-ACE5-141D300EC313}">
      <dgm:prSet/>
      <dgm:spPr/>
      <dgm:t>
        <a:bodyPr/>
        <a:lstStyle/>
        <a:p>
          <a:endParaRPr lang="en-US"/>
        </a:p>
      </dgm:t>
    </dgm:pt>
    <dgm:pt modelId="{20750C21-33E5-8F41-B491-49BAFF3D2AE4}" type="sibTrans" cxnId="{60A4571C-9B01-AE4F-ACE5-141D300EC313}">
      <dgm:prSet/>
      <dgm:spPr/>
      <dgm:t>
        <a:bodyPr/>
        <a:lstStyle/>
        <a:p>
          <a:endParaRPr lang="en-US"/>
        </a:p>
      </dgm:t>
    </dgm:pt>
    <dgm:pt modelId="{52735F4A-8545-DE44-8B72-76AA7387F4B2}">
      <dgm:prSet phldrT="[Text]"/>
      <dgm:spPr/>
      <dgm:t>
        <a:bodyPr/>
        <a:lstStyle/>
        <a:p>
          <a:endParaRPr lang="en-US" b="1" dirty="0" smtClean="0"/>
        </a:p>
      </dgm:t>
    </dgm:pt>
    <dgm:pt modelId="{0C38346C-29EE-184D-AE37-3C52E0344C63}" type="parTrans" cxnId="{C91E03DD-8387-A544-B26D-0FC614201E41}">
      <dgm:prSet/>
      <dgm:spPr/>
      <dgm:t>
        <a:bodyPr/>
        <a:lstStyle/>
        <a:p>
          <a:endParaRPr lang="en-US"/>
        </a:p>
      </dgm:t>
    </dgm:pt>
    <dgm:pt modelId="{F3F7CCFD-69C5-D647-8384-EEDF57F07E4D}" type="sibTrans" cxnId="{C91E03DD-8387-A544-B26D-0FC614201E41}">
      <dgm:prSet/>
      <dgm:spPr/>
      <dgm:t>
        <a:bodyPr/>
        <a:lstStyle/>
        <a:p>
          <a:endParaRPr lang="en-US"/>
        </a:p>
      </dgm:t>
    </dgm:pt>
    <dgm:pt modelId="{0472205E-6D11-934B-8A5F-0AA3E21259F7}">
      <dgm:prSet phldrT="[Text]" custT="1"/>
      <dgm:spPr/>
      <dgm:t>
        <a:bodyPr/>
        <a:lstStyle/>
        <a:p>
          <a:r>
            <a:rPr lang="en-US" sz="3600" b="0" dirty="0" smtClean="0"/>
            <a:t>Find individuals like you</a:t>
          </a:r>
          <a:endParaRPr lang="en-US" sz="3600" b="0" dirty="0"/>
        </a:p>
      </dgm:t>
    </dgm:pt>
    <dgm:pt modelId="{BC36AFC1-E2CD-B444-84A1-91CB866DC48B}" type="parTrans" cxnId="{CEC74122-F911-8D40-AFD5-03DA6112805D}">
      <dgm:prSet/>
      <dgm:spPr/>
      <dgm:t>
        <a:bodyPr/>
        <a:lstStyle/>
        <a:p>
          <a:endParaRPr lang="en-US"/>
        </a:p>
      </dgm:t>
    </dgm:pt>
    <dgm:pt modelId="{ED492F94-FDFC-3947-881A-C7D32FE3F17B}" type="sibTrans" cxnId="{CEC74122-F911-8D40-AFD5-03DA6112805D}">
      <dgm:prSet/>
      <dgm:spPr/>
      <dgm:t>
        <a:bodyPr/>
        <a:lstStyle/>
        <a:p>
          <a:endParaRPr lang="en-US"/>
        </a:p>
      </dgm:t>
    </dgm:pt>
    <dgm:pt modelId="{5132BF32-BB2B-DD49-9E63-00ACC4D51214}">
      <dgm:prSet custT="1"/>
      <dgm:spPr/>
      <dgm:t>
        <a:bodyPr/>
        <a:lstStyle/>
        <a:p>
          <a:r>
            <a:rPr lang="en-US" sz="3600" dirty="0" smtClean="0"/>
            <a:t>Find situations like yours</a:t>
          </a:r>
          <a:endParaRPr lang="en-US" sz="3600" dirty="0"/>
        </a:p>
      </dgm:t>
    </dgm:pt>
    <dgm:pt modelId="{99865880-CC63-AF48-9280-F5ECD596459E}" type="parTrans" cxnId="{565636D6-DE15-B14B-8372-CF6EFA3F9A6B}">
      <dgm:prSet/>
      <dgm:spPr/>
      <dgm:t>
        <a:bodyPr/>
        <a:lstStyle/>
        <a:p>
          <a:endParaRPr lang="en-US"/>
        </a:p>
      </dgm:t>
    </dgm:pt>
    <dgm:pt modelId="{D6152620-0CB8-EA47-8A12-697D2260E9C5}" type="sibTrans" cxnId="{565636D6-DE15-B14B-8372-CF6EFA3F9A6B}">
      <dgm:prSet/>
      <dgm:spPr/>
      <dgm:t>
        <a:bodyPr/>
        <a:lstStyle/>
        <a:p>
          <a:endParaRPr lang="en-US"/>
        </a:p>
      </dgm:t>
    </dgm:pt>
    <dgm:pt modelId="{5B3D377B-E5B5-C54E-BDE6-ED6537E876A5}" type="pres">
      <dgm:prSet presAssocID="{87CE8F3F-079B-994F-8792-E1057B3F0F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B1E38D-7F5E-4E48-A7D1-0D1232D18A24}" type="pres">
      <dgm:prSet presAssocID="{DE56CA12-68EA-D642-BD2A-C26A3A03908E}" presName="parentText" presStyleLbl="node1" presStyleIdx="0" presStyleCnt="3" custAng="0" custScaleY="98655" custLinFactNeighborY="547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E4A01-9343-EB4A-AE8F-3D93A907CD58}" type="pres">
      <dgm:prSet presAssocID="{DE56CA12-68EA-D642-BD2A-C26A3A03908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5DE758-B48F-934A-B6D6-644F20C5E4AB}" type="pres">
      <dgm:prSet presAssocID="{0472205E-6D11-934B-8A5F-0AA3E21259F7}" presName="parentText" presStyleLbl="node1" presStyleIdx="1" presStyleCnt="3" custScaleY="8497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362F2C-8AB3-D54F-84A1-5B5477BDEE75}" type="pres">
      <dgm:prSet presAssocID="{ED492F94-FDFC-3947-881A-C7D32FE3F17B}" presName="spacer" presStyleCnt="0"/>
      <dgm:spPr/>
    </dgm:pt>
    <dgm:pt modelId="{565A11C9-D6FC-2D48-AE70-C12995E5200A}" type="pres">
      <dgm:prSet presAssocID="{5132BF32-BB2B-DD49-9E63-00ACC4D5121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947CEB-8DD8-7049-9E18-7210419D9802}" type="presOf" srcId="{0472205E-6D11-934B-8A5F-0AA3E21259F7}" destId="{835DE758-B48F-934A-B6D6-644F20C5E4AB}" srcOrd="0" destOrd="0" presId="urn:microsoft.com/office/officeart/2005/8/layout/vList2"/>
    <dgm:cxn modelId="{717391BA-BFDA-3245-B78C-E8B2196DD7A7}" type="presOf" srcId="{5132BF32-BB2B-DD49-9E63-00ACC4D51214}" destId="{565A11C9-D6FC-2D48-AE70-C12995E5200A}" srcOrd="0" destOrd="0" presId="urn:microsoft.com/office/officeart/2005/8/layout/vList2"/>
    <dgm:cxn modelId="{565636D6-DE15-B14B-8372-CF6EFA3F9A6B}" srcId="{87CE8F3F-079B-994F-8792-E1057B3F0FFC}" destId="{5132BF32-BB2B-DD49-9E63-00ACC4D51214}" srcOrd="2" destOrd="0" parTransId="{99865880-CC63-AF48-9280-F5ECD596459E}" sibTransId="{D6152620-0CB8-EA47-8A12-697D2260E9C5}"/>
    <dgm:cxn modelId="{60A4571C-9B01-AE4F-ACE5-141D300EC313}" srcId="{87CE8F3F-079B-994F-8792-E1057B3F0FFC}" destId="{DE56CA12-68EA-D642-BD2A-C26A3A03908E}" srcOrd="0" destOrd="0" parTransId="{59D692A8-7F12-7142-B07C-E8EF0D227D2B}" sibTransId="{20750C21-33E5-8F41-B491-49BAFF3D2AE4}"/>
    <dgm:cxn modelId="{CEC74122-F911-8D40-AFD5-03DA6112805D}" srcId="{87CE8F3F-079B-994F-8792-E1057B3F0FFC}" destId="{0472205E-6D11-934B-8A5F-0AA3E21259F7}" srcOrd="1" destOrd="0" parTransId="{BC36AFC1-E2CD-B444-84A1-91CB866DC48B}" sibTransId="{ED492F94-FDFC-3947-881A-C7D32FE3F17B}"/>
    <dgm:cxn modelId="{C91E03DD-8387-A544-B26D-0FC614201E41}" srcId="{DE56CA12-68EA-D642-BD2A-C26A3A03908E}" destId="{52735F4A-8545-DE44-8B72-76AA7387F4B2}" srcOrd="0" destOrd="0" parTransId="{0C38346C-29EE-184D-AE37-3C52E0344C63}" sibTransId="{F3F7CCFD-69C5-D647-8384-EEDF57F07E4D}"/>
    <dgm:cxn modelId="{2C8B0906-3BE5-CD4C-9140-096C31EB31CE}" type="presOf" srcId="{87CE8F3F-079B-994F-8792-E1057B3F0FFC}" destId="{5B3D377B-E5B5-C54E-BDE6-ED6537E876A5}" srcOrd="0" destOrd="0" presId="urn:microsoft.com/office/officeart/2005/8/layout/vList2"/>
    <dgm:cxn modelId="{CB09E448-C7AE-4843-9B9D-B100FEC3D1B9}" type="presOf" srcId="{DE56CA12-68EA-D642-BD2A-C26A3A03908E}" destId="{46B1E38D-7F5E-4E48-A7D1-0D1232D18A24}" srcOrd="0" destOrd="0" presId="urn:microsoft.com/office/officeart/2005/8/layout/vList2"/>
    <dgm:cxn modelId="{1C9BB8E1-3902-A14C-86BD-D44667B9E16E}" type="presOf" srcId="{52735F4A-8545-DE44-8B72-76AA7387F4B2}" destId="{1F5E4A01-9343-EB4A-AE8F-3D93A907CD58}" srcOrd="0" destOrd="0" presId="urn:microsoft.com/office/officeart/2005/8/layout/vList2"/>
    <dgm:cxn modelId="{3CB1EBE7-B0D3-D141-9C6E-6D0880F5430E}" type="presParOf" srcId="{5B3D377B-E5B5-C54E-BDE6-ED6537E876A5}" destId="{46B1E38D-7F5E-4E48-A7D1-0D1232D18A24}" srcOrd="0" destOrd="0" presId="urn:microsoft.com/office/officeart/2005/8/layout/vList2"/>
    <dgm:cxn modelId="{AC482E3B-FF7F-774F-AB54-09ADD8E69CC8}" type="presParOf" srcId="{5B3D377B-E5B5-C54E-BDE6-ED6537E876A5}" destId="{1F5E4A01-9343-EB4A-AE8F-3D93A907CD58}" srcOrd="1" destOrd="0" presId="urn:microsoft.com/office/officeart/2005/8/layout/vList2"/>
    <dgm:cxn modelId="{F166CF2B-BEAC-6E4F-BFAC-D5ED146062FC}" type="presParOf" srcId="{5B3D377B-E5B5-C54E-BDE6-ED6537E876A5}" destId="{835DE758-B48F-934A-B6D6-644F20C5E4AB}" srcOrd="2" destOrd="0" presId="urn:microsoft.com/office/officeart/2005/8/layout/vList2"/>
    <dgm:cxn modelId="{7382649A-5B4F-FD46-AFEE-680771017E2B}" type="presParOf" srcId="{5B3D377B-E5B5-C54E-BDE6-ED6537E876A5}" destId="{38362F2C-8AB3-D54F-84A1-5B5477BDEE75}" srcOrd="3" destOrd="0" presId="urn:microsoft.com/office/officeart/2005/8/layout/vList2"/>
    <dgm:cxn modelId="{8D021E2C-6450-4B41-8F0A-A0AED4E74C16}" type="presParOf" srcId="{5B3D377B-E5B5-C54E-BDE6-ED6537E876A5}" destId="{565A11C9-D6FC-2D48-AE70-C12995E5200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1E38D-7F5E-4E48-A7D1-0D1232D18A24}">
      <dsp:nvSpPr>
        <dsp:cNvPr id="0" name=""/>
        <dsp:cNvSpPr/>
      </dsp:nvSpPr>
      <dsp:spPr>
        <a:xfrm>
          <a:off x="0" y="245716"/>
          <a:ext cx="6279804" cy="8553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/>
            <a:t>Personal predicaments as socia</a:t>
          </a:r>
          <a:r>
            <a:rPr lang="en-US" sz="3600" b="1" kern="1200" dirty="0" smtClean="0"/>
            <a:t>l</a:t>
          </a:r>
          <a:endParaRPr lang="en-US" sz="3600" kern="1200" dirty="0"/>
        </a:p>
      </dsp:txBody>
      <dsp:txXfrm>
        <a:off x="41753" y="287469"/>
        <a:ext cx="6196298" cy="771803"/>
      </dsp:txXfrm>
    </dsp:sp>
    <dsp:sp modelId="{1F5E4A01-9343-EB4A-AE8F-3D93A907CD58}">
      <dsp:nvSpPr>
        <dsp:cNvPr id="0" name=""/>
        <dsp:cNvSpPr/>
      </dsp:nvSpPr>
      <dsp:spPr>
        <a:xfrm>
          <a:off x="0" y="865168"/>
          <a:ext cx="6279804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38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b="1" kern="1200" dirty="0" smtClean="0"/>
        </a:p>
      </dsp:txBody>
      <dsp:txXfrm>
        <a:off x="0" y="865168"/>
        <a:ext cx="6279804" cy="430560"/>
      </dsp:txXfrm>
    </dsp:sp>
    <dsp:sp modelId="{835DE758-B48F-934A-B6D6-644F20C5E4AB}">
      <dsp:nvSpPr>
        <dsp:cNvPr id="0" name=""/>
        <dsp:cNvSpPr/>
      </dsp:nvSpPr>
      <dsp:spPr>
        <a:xfrm>
          <a:off x="0" y="1295728"/>
          <a:ext cx="6279804" cy="73671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/>
            <a:t>Find individuals like you</a:t>
          </a:r>
          <a:endParaRPr lang="en-US" sz="3600" b="0" kern="1200" dirty="0"/>
        </a:p>
      </dsp:txBody>
      <dsp:txXfrm>
        <a:off x="35964" y="1331692"/>
        <a:ext cx="6207876" cy="664788"/>
      </dsp:txXfrm>
    </dsp:sp>
    <dsp:sp modelId="{565A11C9-D6FC-2D48-AE70-C12995E5200A}">
      <dsp:nvSpPr>
        <dsp:cNvPr id="0" name=""/>
        <dsp:cNvSpPr/>
      </dsp:nvSpPr>
      <dsp:spPr>
        <a:xfrm>
          <a:off x="0" y="2107325"/>
          <a:ext cx="6279804" cy="8669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Find situations like yours</a:t>
          </a:r>
          <a:endParaRPr lang="en-US" sz="3600" kern="1200" dirty="0"/>
        </a:p>
      </dsp:txBody>
      <dsp:txXfrm>
        <a:off x="42322" y="2149647"/>
        <a:ext cx="6195160" cy="782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BE86D-82A7-9B4F-AF2F-436FD32C7B6D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4096A-BA01-4A44-B436-0F2E8BBC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1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forest or the tree- Society or Individual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66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IQ scores </a:t>
            </a:r>
            <a:r>
              <a:rPr lang="mr-IN" dirty="0" smtClean="0"/>
              <a:t>–</a:t>
            </a:r>
            <a:r>
              <a:rPr lang="en-US" dirty="0" smtClean="0"/>
              <a:t> across history </a:t>
            </a:r>
            <a:r>
              <a:rPr lang="mr-IN" dirty="0" smtClean="0"/>
              <a:t>–</a:t>
            </a:r>
            <a:r>
              <a:rPr lang="en-US" dirty="0" smtClean="0"/>
              <a:t> 100 ears in US and Europe </a:t>
            </a:r>
            <a:r>
              <a:rPr lang="mr-IN" dirty="0" smtClean="0"/>
              <a:t>–</a:t>
            </a:r>
            <a:r>
              <a:rPr lang="en-US" dirty="0" smtClean="0"/>
              <a:t> they keep going up </a:t>
            </a:r>
            <a:r>
              <a:rPr lang="mr-IN" dirty="0" smtClean="0"/>
              <a:t>–</a:t>
            </a:r>
            <a:r>
              <a:rPr lang="en-US" dirty="0" smtClean="0"/>
              <a:t> average to Moron</a:t>
            </a:r>
          </a:p>
          <a:p>
            <a:r>
              <a:rPr lang="en-US" dirty="0" smtClean="0"/>
              <a:t>Much</a:t>
            </a:r>
            <a:r>
              <a:rPr lang="en-US" baseline="0" dirty="0" smtClean="0"/>
              <a:t> smarter today ---- is it intrinsic intelligence? Genetic?</a:t>
            </a:r>
          </a:p>
          <a:p>
            <a:r>
              <a:rPr lang="en-US" baseline="0" dirty="0" smtClean="0"/>
              <a:t>Judy </a:t>
            </a:r>
            <a:r>
              <a:rPr lang="en-US" baseline="0" dirty="0" smtClean="0"/>
              <a:t>Handel- school children </a:t>
            </a:r>
            <a:r>
              <a:rPr lang="mr-IN" baseline="0" dirty="0" smtClean="0"/>
              <a:t>–</a:t>
            </a:r>
            <a:r>
              <a:rPr lang="en-US" baseline="0" dirty="0" smtClean="0"/>
              <a:t>  3-4 grade </a:t>
            </a:r>
            <a:r>
              <a:rPr lang="mr-IN" baseline="0" dirty="0" smtClean="0"/>
              <a:t>–</a:t>
            </a:r>
            <a:r>
              <a:rPr lang="en-US" baseline="0" dirty="0" smtClean="0"/>
              <a:t> Triangle </a:t>
            </a:r>
            <a:r>
              <a:rPr lang="mr-IN" baseline="0" dirty="0" smtClean="0"/>
              <a:t>–</a:t>
            </a:r>
            <a:r>
              <a:rPr lang="en-US" baseline="0" dirty="0" smtClean="0"/>
              <a:t> piece of paper puzzle </a:t>
            </a:r>
            <a:r>
              <a:rPr lang="mr-IN" baseline="0" dirty="0" smtClean="0"/>
              <a:t>…</a:t>
            </a:r>
            <a:r>
              <a:rPr lang="en-US" baseline="0" dirty="0" smtClean="0"/>
              <a:t> how did one child know? Hidden curriculum of the middle class home- social context of  Miss Jones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</a:t>
            </a:r>
            <a:r>
              <a:rPr lang="en-US" baseline="0" dirty="0" smtClean="0"/>
              <a:t> Smith has a different imagination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Reading the context </a:t>
            </a:r>
            <a:r>
              <a:rPr lang="mr-IN" baseline="0" dirty="0" smtClean="0"/>
              <a:t>–</a:t>
            </a:r>
            <a:r>
              <a:rPr lang="en-US" baseline="0" dirty="0" smtClean="0"/>
              <a:t> right answer right place right time </a:t>
            </a:r>
            <a:r>
              <a:rPr lang="en-US" baseline="0" dirty="0" err="1" smtClean="0"/>
              <a:t>etc</a:t>
            </a:r>
            <a:r>
              <a:rPr lang="mr-IN" baseline="0" dirty="0" smtClean="0"/>
              <a:t>…</a:t>
            </a:r>
            <a:r>
              <a:rPr lang="en-US" baseline="0" dirty="0" smtClean="0"/>
              <a:t> comes from other aspects of life- impacts entering a school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77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Appropriate child in Appropriate education</a:t>
            </a:r>
          </a:p>
          <a:p>
            <a:r>
              <a:rPr lang="en-US" dirty="0" smtClean="0"/>
              <a:t>Mobilizes the world on your behalf is unequally organized </a:t>
            </a:r>
            <a:r>
              <a:rPr lang="mr-IN" dirty="0" smtClean="0"/>
              <a:t>–</a:t>
            </a:r>
            <a:r>
              <a:rPr lang="en-US" dirty="0" smtClean="0"/>
              <a:t> Micro Macro- processes</a:t>
            </a:r>
          </a:p>
          <a:p>
            <a:r>
              <a:rPr lang="en-US" dirty="0" smtClean="0"/>
              <a:t>Bold processes of discrimination institutionalized- get naturalized way of getting into school with smartness</a:t>
            </a:r>
          </a:p>
          <a:p>
            <a:r>
              <a:rPr lang="en-US" dirty="0" smtClean="0"/>
              <a:t> Have consequences</a:t>
            </a:r>
            <a:r>
              <a:rPr lang="mr-IN" dirty="0" smtClean="0"/>
              <a:t>…</a:t>
            </a:r>
            <a:r>
              <a:rPr lang="en-US" dirty="0" smtClean="0"/>
              <a:t> they are human made and changed- result of history and politics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Public Univ in Cali</a:t>
            </a:r>
            <a:r>
              <a:rPr lang="mr-IN" baseline="0" dirty="0" smtClean="0"/>
              <a:t>–</a:t>
            </a:r>
            <a:r>
              <a:rPr lang="en-US" baseline="0" dirty="0" smtClean="0"/>
              <a:t> average income of families [ UC] are double than in the state colleges </a:t>
            </a:r>
            <a:r>
              <a:rPr lang="mr-IN" baseline="0" dirty="0" smtClean="0"/>
              <a:t>–</a:t>
            </a:r>
            <a:r>
              <a:rPr lang="en-US" baseline="0" dirty="0" smtClean="0"/>
              <a:t> community colleges even lower - clear class hierarchy- Subsidy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Finding </a:t>
            </a:r>
            <a:r>
              <a:rPr lang="mr-IN" baseline="0" dirty="0" smtClean="0"/>
              <a:t>–</a:t>
            </a:r>
            <a:r>
              <a:rPr lang="en-US" baseline="0" dirty="0" smtClean="0"/>
              <a:t> as subsidy  to transfer privileges  - critical and not so critical- working class families benefitting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Society a stable</a:t>
            </a:r>
            <a:r>
              <a:rPr lang="en-US" baseline="0" dirty="0" smtClean="0"/>
              <a:t> arrangement of parts that moved together </a:t>
            </a:r>
            <a:r>
              <a:rPr lang="mr-IN" baseline="0" dirty="0" smtClean="0"/>
              <a:t>–</a:t>
            </a:r>
            <a:r>
              <a:rPr lang="en-US" baseline="0" dirty="0" smtClean="0"/>
              <a:t> society works like a clock? Does it??</a:t>
            </a:r>
          </a:p>
          <a:p>
            <a:r>
              <a:rPr lang="en-US" baseline="0" dirty="0" smtClean="0"/>
              <a:t>Everyone contributes and each has a role to play</a:t>
            </a:r>
          </a:p>
          <a:p>
            <a:r>
              <a:rPr lang="en-US" baseline="0" dirty="0" smtClean="0"/>
              <a:t>Social bonds keep people and parts of society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37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48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82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Materialistic understanding of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3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Weber and Caste Class Status</a:t>
            </a:r>
          </a:p>
          <a:p>
            <a:r>
              <a:rPr lang="en-US" dirty="0" smtClean="0"/>
              <a:t>When income and status don</a:t>
            </a:r>
            <a:r>
              <a:rPr lang="mr-IN" dirty="0" smtClean="0"/>
              <a:t>’</a:t>
            </a:r>
            <a:r>
              <a:rPr lang="en-US" dirty="0" smtClean="0"/>
              <a:t>t intersect</a:t>
            </a:r>
          </a:p>
          <a:p>
            <a:r>
              <a:rPr lang="en-US" dirty="0" smtClean="0"/>
              <a:t>Gender and Status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53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Thinking things </a:t>
            </a:r>
            <a:r>
              <a:rPr lang="mr-IN" dirty="0" smtClean="0"/>
              <a:t>–</a:t>
            </a:r>
            <a:r>
              <a:rPr lang="en-US" dirty="0" smtClean="0"/>
              <a:t> think about ourselves- </a:t>
            </a:r>
          </a:p>
          <a:p>
            <a:r>
              <a:rPr lang="en-US" dirty="0" smtClean="0"/>
              <a:t>Subject </a:t>
            </a:r>
            <a:r>
              <a:rPr lang="mr-IN" dirty="0" smtClean="0"/>
              <a:t>–</a:t>
            </a:r>
            <a:r>
              <a:rPr lang="en-US" dirty="0" smtClean="0"/>
              <a:t>Object  at once</a:t>
            </a:r>
          </a:p>
          <a:p>
            <a:r>
              <a:rPr lang="en-US" dirty="0" smtClean="0"/>
              <a:t>Do it through Symbols </a:t>
            </a:r>
            <a:r>
              <a:rPr lang="mr-IN" dirty="0" smtClean="0"/>
              <a:t>–</a:t>
            </a:r>
            <a:r>
              <a:rPr lang="en-US" dirty="0" smtClean="0"/>
              <a:t> Words &gt; Consciousness</a:t>
            </a:r>
            <a:r>
              <a:rPr lang="en-US" baseline="0" dirty="0" smtClean="0"/>
              <a:t> with words </a:t>
            </a:r>
            <a:r>
              <a:rPr lang="mr-IN" baseline="0" dirty="0" smtClean="0"/>
              <a:t>–</a:t>
            </a:r>
            <a:r>
              <a:rPr lang="en-US" baseline="0" dirty="0" smtClean="0"/>
              <a:t> a things like the word and stands for the object </a:t>
            </a:r>
            <a:r>
              <a:rPr lang="mr-IN" baseline="0" dirty="0" smtClean="0"/>
              <a:t>–</a:t>
            </a:r>
            <a:r>
              <a:rPr lang="en-US" baseline="0" dirty="0" smtClean="0"/>
              <a:t> through these symbols the capacity to interpret </a:t>
            </a:r>
            <a:r>
              <a:rPr lang="mr-IN" baseline="0" dirty="0" smtClean="0"/>
              <a:t>–</a:t>
            </a:r>
            <a:r>
              <a:rPr lang="en-US" baseline="0" dirty="0" smtClean="0"/>
              <a:t> see a sign and process that too </a:t>
            </a:r>
            <a:r>
              <a:rPr lang="mr-IN" baseline="0" dirty="0" smtClean="0"/>
              <a:t>–</a:t>
            </a:r>
            <a:endParaRPr lang="en-US" baseline="0" dirty="0" smtClean="0"/>
          </a:p>
          <a:p>
            <a:r>
              <a:rPr lang="en-US" baseline="0" dirty="0" smtClean="0"/>
              <a:t>For the animal or the birds these are Innate fixed action patterns </a:t>
            </a:r>
            <a:r>
              <a:rPr lang="mr-IN" baseline="0" dirty="0" smtClean="0"/>
              <a:t>–</a:t>
            </a:r>
            <a:r>
              <a:rPr lang="en-US" baseline="0" dirty="0" smtClean="0"/>
              <a:t> Instincts that guide behavior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6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sense of public risk here?</a:t>
            </a:r>
          </a:p>
          <a:p>
            <a:r>
              <a:rPr lang="en-US" dirty="0" smtClean="0"/>
              <a:t>Idea of public safety- what about your loved ones?</a:t>
            </a:r>
          </a:p>
          <a:p>
            <a:r>
              <a:rPr lang="en-US" dirty="0" smtClean="0"/>
              <a:t>Trade offs for safety- infrastructure- culture- re enforcements </a:t>
            </a:r>
            <a:r>
              <a:rPr lang="mr-IN" dirty="0" smtClean="0"/>
              <a:t>–</a:t>
            </a:r>
            <a:r>
              <a:rPr lang="en-US" dirty="0" smtClean="0"/>
              <a:t> penalty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2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 H Mead </a:t>
            </a:r>
            <a:r>
              <a:rPr lang="mr-IN" dirty="0" smtClean="0"/>
              <a:t>–</a:t>
            </a:r>
            <a:r>
              <a:rPr lang="en-US" dirty="0" smtClean="0"/>
              <a:t>Sym Int </a:t>
            </a:r>
            <a:r>
              <a:rPr lang="mr-IN" dirty="0" smtClean="0"/>
              <a:t>–</a:t>
            </a:r>
            <a:r>
              <a:rPr lang="en-US" dirty="0" smtClean="0"/>
              <a:t> what I am and what I do </a:t>
            </a:r>
            <a:r>
              <a:rPr lang="mr-IN" dirty="0" smtClean="0"/>
              <a:t>–</a:t>
            </a:r>
            <a:r>
              <a:rPr lang="en-US" dirty="0" smtClean="0"/>
              <a:t> what she will see </a:t>
            </a:r>
            <a:r>
              <a:rPr lang="mr-IN" dirty="0" smtClean="0"/>
              <a:t>–</a:t>
            </a:r>
            <a:r>
              <a:rPr lang="en-US" dirty="0" smtClean="0"/>
              <a:t> wave rather than hit- formed through the self I am creating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I that acts- Me the object form of self </a:t>
            </a:r>
            <a:r>
              <a:rPr lang="mr-IN" baseline="0" dirty="0" smtClean="0"/>
              <a:t>–</a:t>
            </a:r>
            <a:r>
              <a:rPr lang="en-US" baseline="0" dirty="0" smtClean="0"/>
              <a:t> anticipated viewpoint of other human beings </a:t>
            </a:r>
            <a:r>
              <a:rPr lang="mr-IN" baseline="0" dirty="0" smtClean="0"/>
              <a:t>–</a:t>
            </a:r>
            <a:r>
              <a:rPr lang="en-US" baseline="0" dirty="0" smtClean="0"/>
              <a:t> Sense of self is formed through the evaluation of others </a:t>
            </a:r>
            <a:r>
              <a:rPr lang="mr-IN" baseline="0" dirty="0" smtClean="0"/>
              <a:t>–</a:t>
            </a:r>
            <a:r>
              <a:rPr lang="en-US" baseline="0" dirty="0" smtClean="0"/>
              <a:t> you are a collection of a history of moments of morality etc.- accretions built up over our biographies </a:t>
            </a:r>
          </a:p>
          <a:p>
            <a:r>
              <a:rPr lang="en-US" baseline="0" dirty="0" smtClean="0"/>
              <a:t>What is true self?  </a:t>
            </a:r>
            <a:r>
              <a:rPr lang="mr-IN" baseline="0" dirty="0" smtClean="0"/>
              <a:t>–</a:t>
            </a:r>
            <a:r>
              <a:rPr lang="en-US" baseline="0" dirty="0" smtClean="0"/>
              <a:t> how the world works </a:t>
            </a:r>
            <a:r>
              <a:rPr lang="mr-IN" baseline="0" dirty="0" smtClean="0"/>
              <a:t>–</a:t>
            </a:r>
            <a:r>
              <a:rPr lang="en-US" baseline="0" dirty="0" smtClean="0"/>
              <a:t> to fill the empty box of self- through interactions with others </a:t>
            </a:r>
            <a:r>
              <a:rPr lang="mr-IN" baseline="0" dirty="0" smtClean="0"/>
              <a:t>–</a:t>
            </a:r>
            <a:r>
              <a:rPr lang="en-US" baseline="0" dirty="0" smtClean="0"/>
              <a:t> Social Self </a:t>
            </a:r>
            <a:r>
              <a:rPr lang="mr-IN" baseline="0" dirty="0" smtClean="0"/>
              <a:t>–</a:t>
            </a:r>
            <a:r>
              <a:rPr lang="en-US" baseline="0" dirty="0" smtClean="0"/>
              <a:t> laying stuff on us- it is us!</a:t>
            </a:r>
          </a:p>
          <a:p>
            <a:r>
              <a:rPr lang="en-US" baseline="0" dirty="0" smtClean="0"/>
              <a:t>Only way we can have a self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46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Du Bois </a:t>
            </a:r>
            <a:r>
              <a:rPr lang="mr-IN" baseline="0" dirty="0" smtClean="0"/>
              <a:t>–</a:t>
            </a:r>
            <a:r>
              <a:rPr lang="en-US" baseline="0" dirty="0" smtClean="0"/>
              <a:t> who are the reference group - for racial minorities </a:t>
            </a:r>
            <a:r>
              <a:rPr lang="mr-IN" baseline="0" dirty="0" smtClean="0"/>
              <a:t>–</a:t>
            </a:r>
            <a:r>
              <a:rPr lang="en-US" baseline="0" dirty="0" smtClean="0"/>
              <a:t>double consciousness </a:t>
            </a:r>
            <a:r>
              <a:rPr lang="mr-IN" baseline="0" dirty="0" smtClean="0"/>
              <a:t>–</a:t>
            </a:r>
            <a:r>
              <a:rPr lang="en-US" baseline="0" dirty="0" smtClean="0"/>
              <a:t> Black people think in a framework that involved the lens of white people- no true self consciousness- looking at oneself through the eyes of the others- there is multiple consciousness for an average self </a:t>
            </a:r>
            <a:r>
              <a:rPr lang="mr-IN" baseline="0" dirty="0" smtClean="0"/>
              <a:t>–</a:t>
            </a:r>
            <a:r>
              <a:rPr lang="en-US" baseline="0" dirty="0" smtClean="0"/>
              <a:t> but they are all a part of a community- not the other- immediate family; friends; also White people as a lens! The overload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18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Self is always evolving </a:t>
            </a:r>
            <a:r>
              <a:rPr lang="mr-IN" dirty="0" smtClean="0"/>
              <a:t>–</a:t>
            </a:r>
            <a:r>
              <a:rPr lang="en-US" dirty="0" smtClean="0"/>
              <a:t> Dynamic of the social self [</a:t>
            </a:r>
            <a:r>
              <a:rPr lang="en-US" baseline="0" dirty="0" smtClean="0"/>
              <a:t> radical! Sometimes]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Social Order- anticipating what other will think </a:t>
            </a:r>
            <a:r>
              <a:rPr lang="mr-IN" baseline="0" dirty="0" smtClean="0"/>
              <a:t>–</a:t>
            </a:r>
            <a:r>
              <a:rPr lang="en-US" baseline="0" dirty="0" smtClean="0"/>
              <a:t> no crazy nutty </a:t>
            </a:r>
            <a:r>
              <a:rPr lang="mr-IN" baseline="0" dirty="0" smtClean="0"/>
              <a:t>–</a:t>
            </a:r>
            <a:r>
              <a:rPr lang="en-US" baseline="0" dirty="0" smtClean="0"/>
              <a:t> basis of social solidarity is the need to get along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1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people more significant than others </a:t>
            </a:r>
            <a:r>
              <a:rPr lang="mr-IN" dirty="0" smtClean="0"/>
              <a:t>–</a:t>
            </a:r>
            <a:r>
              <a:rPr lang="en-US" dirty="0" smtClean="0"/>
              <a:t> more control over your sense of self</a:t>
            </a:r>
          </a:p>
          <a:p>
            <a:r>
              <a:rPr lang="en-US" dirty="0" smtClean="0"/>
              <a:t>Who counts- some. Irrelevant others. Generalized others. Reference group.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97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Atkinson Clap trap</a:t>
            </a:r>
          </a:p>
          <a:p>
            <a:r>
              <a:rPr lang="en-US" dirty="0" smtClean="0"/>
              <a:t>Micro </a:t>
            </a:r>
            <a:r>
              <a:rPr lang="en-US" dirty="0" smtClean="0"/>
              <a:t>interactions </a:t>
            </a:r>
            <a:r>
              <a:rPr lang="mr-IN" dirty="0" smtClean="0"/>
              <a:t>–</a:t>
            </a:r>
            <a:r>
              <a:rPr lang="en-US" dirty="0" smtClean="0"/>
              <a:t> performance in orderly and appropriate way </a:t>
            </a:r>
            <a:r>
              <a:rPr lang="mr-IN" dirty="0" smtClean="0"/>
              <a:t>–</a:t>
            </a:r>
            <a:r>
              <a:rPr lang="en-US" dirty="0" smtClean="0"/>
              <a:t> accumulating</a:t>
            </a:r>
            <a:r>
              <a:rPr lang="en-US" baseline="0" dirty="0" smtClean="0"/>
              <a:t> positive evaluation of others</a:t>
            </a:r>
          </a:p>
          <a:p>
            <a:r>
              <a:rPr lang="en-US" dirty="0" smtClean="0"/>
              <a:t>Back stage language of the theatre </a:t>
            </a:r>
            <a:r>
              <a:rPr lang="mr-IN" dirty="0" smtClean="0"/>
              <a:t>–</a:t>
            </a:r>
            <a:r>
              <a:rPr lang="en-US" dirty="0" smtClean="0"/>
              <a:t> where we prepare</a:t>
            </a:r>
          </a:p>
          <a:p>
            <a:r>
              <a:rPr lang="en-US" dirty="0" smtClean="0"/>
              <a:t>Winning audiences </a:t>
            </a:r>
            <a:r>
              <a:rPr lang="mr-IN" dirty="0" smtClean="0"/>
              <a:t>–</a:t>
            </a:r>
            <a:r>
              <a:rPr lang="en-US" dirty="0" smtClean="0"/>
              <a:t> for ourselves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is our backstage ? Bathroom! Changing clothes!</a:t>
            </a:r>
          </a:p>
          <a:p>
            <a:r>
              <a:rPr lang="en-US" dirty="0" smtClean="0"/>
              <a:t>Being seen as competent </a:t>
            </a:r>
            <a:r>
              <a:rPr lang="mr-IN" dirty="0" smtClean="0"/>
              <a:t>–</a:t>
            </a:r>
            <a:r>
              <a:rPr lang="en-US" dirty="0" smtClean="0"/>
              <a:t> capacity to be part</a:t>
            </a:r>
            <a:r>
              <a:rPr lang="en-US" baseline="0" dirty="0" smtClean="0"/>
              <a:t> of the environment </a:t>
            </a:r>
          </a:p>
          <a:p>
            <a:r>
              <a:rPr lang="en-US" baseline="0" dirty="0" smtClean="0"/>
              <a:t>No time out- </a:t>
            </a:r>
          </a:p>
          <a:p>
            <a:r>
              <a:rPr lang="en-US" baseline="0" dirty="0" smtClean="0"/>
              <a:t>Managing eyes carefully </a:t>
            </a:r>
            <a:r>
              <a:rPr lang="mr-IN" baseline="0" dirty="0" smtClean="0"/>
              <a:t>–</a:t>
            </a:r>
            <a:r>
              <a:rPr lang="en-US" baseline="0" dirty="0" smtClean="0"/>
              <a:t> appropriateness</a:t>
            </a:r>
          </a:p>
          <a:p>
            <a:r>
              <a:rPr lang="en-US" baseline="0" dirty="0" smtClean="0"/>
              <a:t>Staring! OK in India </a:t>
            </a:r>
            <a:r>
              <a:rPr lang="mr-IN" baseline="0" dirty="0" smtClean="0"/>
              <a:t>…</a:t>
            </a:r>
            <a:r>
              <a:rPr lang="en-US" baseline="0" dirty="0" smtClean="0"/>
              <a:t>. Take the role of the other- what would I look like if I was that role</a:t>
            </a:r>
          </a:p>
          <a:p>
            <a:r>
              <a:rPr lang="en-US" baseline="0" dirty="0" smtClean="0"/>
              <a:t>Holding a glance and managing it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75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Mechanism Wind Up. To see a positive sense of self- The</a:t>
            </a:r>
            <a:r>
              <a:rPr lang="en-US" baseline="0" dirty="0" smtClean="0"/>
              <a:t> drive. Freud </a:t>
            </a:r>
            <a:r>
              <a:rPr lang="mr-IN" baseline="0" dirty="0" smtClean="0"/>
              <a:t>–</a:t>
            </a:r>
            <a:r>
              <a:rPr lang="en-US" baseline="0" dirty="0" smtClean="0"/>
              <a:t> Bio Deep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is this drive? Money Religion Martyrdom Leader </a:t>
            </a:r>
          </a:p>
          <a:p>
            <a:r>
              <a:rPr lang="en-US" baseline="0" dirty="0" smtClean="0"/>
              <a:t>But each is different- how to save the individual? Each path towards the evolving sense of self is dynamic- no one is pulling the strings </a:t>
            </a:r>
            <a:r>
              <a:rPr lang="mr-IN" baseline="0" dirty="0" smtClean="0"/>
              <a:t>–</a:t>
            </a:r>
            <a:r>
              <a:rPr lang="en-US" baseline="0" dirty="0" smtClean="0"/>
              <a:t> but the shaping is mutual and interactional</a:t>
            </a:r>
          </a:p>
          <a:p>
            <a:r>
              <a:rPr lang="en-US" dirty="0" smtClean="0"/>
              <a:t>Charisma in a situation and not in an individual</a:t>
            </a:r>
          </a:p>
          <a:p>
            <a:r>
              <a:rPr lang="en-US" dirty="0" smtClean="0"/>
              <a:t>Capacity to provide cues </a:t>
            </a:r>
            <a:r>
              <a:rPr lang="mr-IN" dirty="0" smtClean="0"/>
              <a:t>–</a:t>
            </a:r>
            <a:r>
              <a:rPr lang="en-US" dirty="0" smtClean="0"/>
              <a:t> to respond favorably </a:t>
            </a:r>
          </a:p>
          <a:p>
            <a:r>
              <a:rPr lang="en-US" dirty="0" smtClean="0"/>
              <a:t>SRK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Alter and manipulate a social situation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23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participate in the social world </a:t>
            </a:r>
            <a:r>
              <a:rPr lang="mr-IN" dirty="0" smtClean="0"/>
              <a:t>…</a:t>
            </a:r>
            <a:r>
              <a:rPr lang="en-US" dirty="0" smtClean="0"/>
              <a:t> capacity to shape it</a:t>
            </a:r>
          </a:p>
          <a:p>
            <a:r>
              <a:rPr lang="en-US" dirty="0" smtClean="0"/>
              <a:t>Linguists and conversation analysts</a:t>
            </a:r>
          </a:p>
          <a:p>
            <a:r>
              <a:rPr lang="en-US" dirty="0" smtClean="0"/>
              <a:t>Rules vs  practices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2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Children's First Names: Sports Diet Finance Politics </a:t>
            </a:r>
            <a:r>
              <a:rPr lang="mr-IN" b="1" dirty="0" smtClean="0"/>
              <a:t>–</a:t>
            </a:r>
            <a:r>
              <a:rPr lang="en-US" b="1" dirty="0" smtClean="0"/>
              <a:t> exogenous and endogenous </a:t>
            </a:r>
          </a:p>
          <a:p>
            <a:r>
              <a:rPr lang="en-US" b="1" dirty="0" smtClean="0"/>
              <a:t>Making</a:t>
            </a:r>
            <a:r>
              <a:rPr lang="en-US" b="1" baseline="0" dirty="0" smtClean="0"/>
              <a:t> </a:t>
            </a:r>
            <a:r>
              <a:rPr lang="en-US" b="1" dirty="0" smtClean="0"/>
              <a:t>choices unaware of participating in collective movement but with internal impulses</a:t>
            </a:r>
            <a:endParaRPr lang="en-US" dirty="0" smtClean="0"/>
          </a:p>
          <a:p>
            <a:r>
              <a:rPr lang="en-US" dirty="0" smtClean="0"/>
              <a:t>First names</a:t>
            </a:r>
            <a:r>
              <a:rPr lang="mr-IN" dirty="0" smtClean="0"/>
              <a:t>…</a:t>
            </a:r>
            <a:r>
              <a:rPr lang="en-US" dirty="0" smtClean="0"/>
              <a:t>. Accessible public data- know about class race leadership bias inequality</a:t>
            </a:r>
            <a:r>
              <a:rPr lang="en-US" baseline="0" dirty="0" smtClean="0"/>
              <a:t> conservatism change -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Exogenous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outside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 people choses first names- a restricted list in France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Govt religion  Culture restrict first names or opens up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Gendered names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set of jobs not overlapping with gender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occupational segregation gender and race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Stigma Asymmetry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boy named Sue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Sam? How stigma masculinity femininity works in society More critical for males to be distinguished from males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penalty paid by feminine men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Endogenous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Hillary not anymore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names rise and fall together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arc patterns clues us in to the social /aspects probably work across the board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 internal dynamic and logic-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1920s Jewish names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born in the US from vast immigrations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Anglo names Morton Stanley Harvey Melvin Marvin [ English] assimilating into the US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consciously assimilating- as a group conforming and assimilating successfully- naming behavior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WASPs  begin to see these very names as Jewish names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Lance Julian [ old Jewish names] Name looses its assimilation value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next gen of Jewish names drop these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African American assimilating Marvin Gaye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kinds of ethnicities at work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telling us the way ethnicity is operating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civil movement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MLK -  take on African sounding names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isha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sounding 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Lynn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sounds in the mainstream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signaling a difference and self awareness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just assimilation but collective distinctive orientation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mother aware that this is part of the larger collective movement ? Has consequences in spheres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Hispanics- middle space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variations of Mexicans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WASPy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Asian Americans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WASP American names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assimilation of Asians in the occupational structure of American life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Residence Marriage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logics of conformity and distinction 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Unusual names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Eleanor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Cordelia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rise and fell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maybe parents were part of that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pioneers- bringing back an old name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hoping that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 stories are re-told- not the only Lance/Eleanor/Sam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Pioneers- not pioneers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acceptable names now- daring moved to not so much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Tragedy of the last Edith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quirk of an individual choice endogenous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Edith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uncool! Change form conformity and distinctive and back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stigma sometimes-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5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sense of public risk here?</a:t>
            </a:r>
          </a:p>
          <a:p>
            <a:r>
              <a:rPr lang="en-US" dirty="0" smtClean="0"/>
              <a:t>Idea of public safety- what about your loved ones?</a:t>
            </a:r>
          </a:p>
          <a:p>
            <a:r>
              <a:rPr lang="en-US" dirty="0" smtClean="0"/>
              <a:t>Trade offs for safety- infrastructure- culture- re enforcements </a:t>
            </a:r>
            <a:r>
              <a:rPr lang="mr-IN" dirty="0" smtClean="0"/>
              <a:t>–</a:t>
            </a:r>
            <a:r>
              <a:rPr lang="en-US" dirty="0" smtClean="0"/>
              <a:t> penalty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73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Social Fact- can an individual</a:t>
            </a:r>
            <a:r>
              <a:rPr lang="en-US" baseline="0" dirty="0" smtClean="0"/>
              <a:t> bring change overnight???</a:t>
            </a:r>
          </a:p>
          <a:p>
            <a:r>
              <a:rPr lang="en-US" baseline="0" dirty="0" smtClean="0"/>
              <a:t>Fact is something that influences you to behave in particular ways </a:t>
            </a:r>
            <a:r>
              <a:rPr lang="mr-IN" baseline="0" dirty="0" smtClean="0"/>
              <a:t>–</a:t>
            </a:r>
            <a:r>
              <a:rPr lang="en-US" baseline="0" dirty="0" smtClean="0"/>
              <a:t> you behave properly with no law asking you to do so</a:t>
            </a:r>
          </a:p>
          <a:p>
            <a:r>
              <a:rPr lang="en-US" baseline="0" dirty="0" smtClean="0"/>
              <a:t>Social laws</a:t>
            </a:r>
          </a:p>
          <a:p>
            <a:r>
              <a:rPr lang="en-US" baseline="0" dirty="0" smtClean="0"/>
              <a:t>Does a individual have a role to play in the birth rate in a society? Can one individual change it???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79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context to</a:t>
            </a:r>
            <a:r>
              <a:rPr lang="en-US" baseline="0" dirty="0" smtClean="0"/>
              <a:t> ask a question and find answers</a:t>
            </a:r>
          </a:p>
          <a:p>
            <a:r>
              <a:rPr lang="en-US" baseline="0" dirty="0" smtClean="0"/>
              <a:t>Structured ways to investigate questions about society and the social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0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dirty="0" smtClean="0"/>
              <a:t>Born out of sociology Demography- Versions of history</a:t>
            </a:r>
          </a:p>
          <a:p>
            <a:r>
              <a:rPr lang="en-US" dirty="0" smtClean="0"/>
              <a:t>Being together </a:t>
            </a:r>
            <a:r>
              <a:rPr lang="mr-IN" dirty="0" smtClean="0"/>
              <a:t>–</a:t>
            </a:r>
            <a:r>
              <a:rPr lang="en-US" dirty="0" smtClean="0"/>
              <a:t> social relations </a:t>
            </a:r>
            <a:r>
              <a:rPr lang="mr-IN" dirty="0" smtClean="0"/>
              <a:t>–</a:t>
            </a:r>
            <a:r>
              <a:rPr lang="en-US" dirty="0" smtClean="0"/>
              <a:t>who we are and how we got here- look beyond the individual and the</a:t>
            </a:r>
            <a:r>
              <a:rPr lang="en-US" baseline="0" dirty="0" smtClean="0"/>
              <a:t> sense of how they got there/here- what is going on- forces of history Class Race gender  - shaping all the time</a:t>
            </a:r>
          </a:p>
          <a:p>
            <a:r>
              <a:rPr lang="en-US" dirty="0" smtClean="0"/>
              <a:t> How do they intersect at the level</a:t>
            </a:r>
            <a:r>
              <a:rPr lang="en-US" baseline="0" dirty="0" smtClean="0"/>
              <a:t> of the individual </a:t>
            </a:r>
            <a:r>
              <a:rPr lang="mr-IN" baseline="0" dirty="0" smtClean="0"/>
              <a:t>–</a:t>
            </a:r>
            <a:r>
              <a:rPr lang="en-US" baseline="0" dirty="0" smtClean="0"/>
              <a:t>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94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Similarly situated to me 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I have to link up with people who have the same predicament- caused by the same forces of history</a:t>
            </a:r>
          </a:p>
          <a:p>
            <a:r>
              <a:rPr lang="en-US" baseline="0" dirty="0" smtClean="0"/>
              <a:t>Series of things that are interlinked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Intersections </a:t>
            </a:r>
            <a:r>
              <a:rPr lang="mr-IN" baseline="0" dirty="0" smtClean="0"/>
              <a:t>–</a:t>
            </a:r>
            <a:r>
              <a:rPr lang="en-US" baseline="0" dirty="0" smtClean="0"/>
              <a:t> biology and history</a:t>
            </a:r>
          </a:p>
          <a:p>
            <a:r>
              <a:rPr lang="en-US" baseline="0" dirty="0" smtClean="0"/>
              <a:t>Oriented towards individual problems </a:t>
            </a:r>
            <a:r>
              <a:rPr lang="mr-IN" baseline="0" dirty="0" smtClean="0"/>
              <a:t>–</a:t>
            </a:r>
            <a:r>
              <a:rPr lang="en-US" baseline="0" dirty="0" smtClean="0"/>
              <a:t> repertories of problem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unemp</a:t>
            </a:r>
            <a:r>
              <a:rPr lang="en-US" baseline="0" dirty="0" smtClean="0"/>
              <a:t>; health care; deprivation- what went wrong? Cant get a job? Its me or the social or society </a:t>
            </a:r>
          </a:p>
          <a:p>
            <a:r>
              <a:rPr lang="en-US" baseline="0" dirty="0" smtClean="0"/>
              <a:t>What's with the economy? Political and global forces- how is it that economy values one kind of job</a:t>
            </a:r>
          </a:p>
          <a:p>
            <a:r>
              <a:rPr lang="en-US" dirty="0" smtClean="0"/>
              <a:t>Women </a:t>
            </a:r>
            <a:r>
              <a:rPr lang="en-US" dirty="0" smtClean="0"/>
              <a:t>doctors receive lower income </a:t>
            </a:r>
            <a:r>
              <a:rPr lang="mr-IN" dirty="0" smtClean="0"/>
              <a:t>–</a:t>
            </a:r>
            <a:r>
              <a:rPr lang="en-US" dirty="0" smtClean="0"/>
              <a:t> is it doctoring or the surrounding history of that society </a:t>
            </a:r>
          </a:p>
          <a:p>
            <a:r>
              <a:rPr lang="en-US" dirty="0" smtClean="0"/>
              <a:t>Why</a:t>
            </a:r>
            <a:r>
              <a:rPr lang="en-US" baseline="0" dirty="0" smtClean="0"/>
              <a:t> am I? </a:t>
            </a:r>
          </a:p>
          <a:p>
            <a:r>
              <a:rPr lang="en-US" baseline="0" dirty="0" smtClean="0"/>
              <a:t>Answer- Political and moral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Unemployment</a:t>
            </a:r>
            <a:r>
              <a:rPr lang="en-US" sz="2800" baseline="0" dirty="0" smtClean="0"/>
              <a:t> </a:t>
            </a:r>
            <a:r>
              <a:rPr lang="mr-IN" sz="2800" baseline="0" dirty="0" smtClean="0"/>
              <a:t>–</a:t>
            </a:r>
            <a:r>
              <a:rPr lang="en-US" sz="2800" baseline="0" dirty="0" smtClean="0"/>
              <a:t> it</a:t>
            </a:r>
            <a:r>
              <a:rPr lang="mr-IN" sz="2800" baseline="0" dirty="0" smtClean="0"/>
              <a:t>’</a:t>
            </a:r>
            <a:r>
              <a:rPr lang="en-US" sz="2800" baseline="0" dirty="0" smtClean="0"/>
              <a:t>s a </a:t>
            </a:r>
            <a:r>
              <a:rPr lang="en-US" sz="2800" dirty="0" smtClean="0"/>
              <a:t>bout the structure of the situation and how they evolved over history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 smtClean="0"/>
              <a:t>Mens</a:t>
            </a:r>
            <a:r>
              <a:rPr lang="en-US" sz="2800" dirty="0" smtClean="0"/>
              <a:t> and </a:t>
            </a:r>
            <a:r>
              <a:rPr lang="en-US" sz="2800" dirty="0" err="1" smtClean="0"/>
              <a:t>womens</a:t>
            </a:r>
            <a:r>
              <a:rPr lang="en-US" sz="2800" dirty="0" smtClean="0"/>
              <a:t> </a:t>
            </a:r>
            <a:r>
              <a:rPr lang="en-US" sz="2800" dirty="0" err="1" smtClean="0"/>
              <a:t>unemplpoyment</a:t>
            </a:r>
            <a:r>
              <a:rPr lang="en-US" sz="280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7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Following the </a:t>
            </a:r>
            <a:r>
              <a:rPr lang="en-US" baseline="0" dirty="0" err="1" smtClean="0"/>
              <a:t>soico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</a:t>
            </a:r>
            <a:r>
              <a:rPr lang="en-US" baseline="0" dirty="0" smtClean="0"/>
              <a:t>- engaged only sociologists have???? Its about citizenship everyone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A call for a better world</a:t>
            </a:r>
            <a:r>
              <a:rPr lang="mr-IN" baseline="0" dirty="0" smtClean="0"/>
              <a:t>…</a:t>
            </a:r>
            <a:r>
              <a:rPr lang="en-US" baseline="0" dirty="0" smtClean="0"/>
              <a:t> engaged in the world- </a:t>
            </a:r>
          </a:p>
          <a:p>
            <a:r>
              <a:rPr lang="en-US" baseline="0" dirty="0" smtClean="0"/>
              <a:t>Knowledge of this world is not intuitive- systematic observation and engagement </a:t>
            </a:r>
            <a:r>
              <a:rPr lang="mr-IN" baseline="0" dirty="0" smtClean="0"/>
              <a:t>–</a:t>
            </a:r>
            <a:r>
              <a:rPr lang="en-US" baseline="0" dirty="0" smtClean="0"/>
              <a:t> a kind of knowledge- what citizenship should be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Malcolm</a:t>
            </a:r>
            <a:r>
              <a:rPr lang="en-US" baseline="0" dirty="0" smtClean="0"/>
              <a:t> Gladwell </a:t>
            </a:r>
            <a:r>
              <a:rPr lang="mr-IN" baseline="0" dirty="0" smtClean="0"/>
              <a:t>–</a:t>
            </a:r>
            <a:endParaRPr lang="en-US" baseline="0" dirty="0" smtClean="0"/>
          </a:p>
          <a:p>
            <a:r>
              <a:rPr lang="en-US" baseline="0" dirty="0" smtClean="0"/>
              <a:t>The Chosen </a:t>
            </a:r>
            <a:r>
              <a:rPr lang="mr-IN" baseline="0" dirty="0" smtClean="0"/>
              <a:t>–</a:t>
            </a:r>
            <a:r>
              <a:rPr lang="en-US" baseline="0" dirty="0" smtClean="0"/>
              <a:t> Jerome Karabel -How people actually get in to schools that many did not</a:t>
            </a:r>
          </a:p>
          <a:p>
            <a:r>
              <a:rPr lang="en-US" baseline="0" dirty="0" smtClean="0"/>
              <a:t>Why are you here is why are you not there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Harvard is many things not just ivy league</a:t>
            </a:r>
          </a:p>
          <a:p>
            <a:r>
              <a:rPr lang="en-US" baseline="0" dirty="0" smtClean="0"/>
              <a:t>Letters </a:t>
            </a:r>
            <a:r>
              <a:rPr lang="en-US" baseline="0" dirty="0" smtClean="0"/>
              <a:t>of reference </a:t>
            </a:r>
            <a:r>
              <a:rPr lang="mr-IN" baseline="0" dirty="0" smtClean="0"/>
              <a:t>–</a:t>
            </a:r>
            <a:r>
              <a:rPr lang="en-US" baseline="0" dirty="0" smtClean="0"/>
              <a:t>  extra curricular- keeps the Jews out</a:t>
            </a:r>
            <a:r>
              <a:rPr lang="mr-IN" baseline="0" dirty="0" smtClean="0"/>
              <a:t>…</a:t>
            </a:r>
            <a:r>
              <a:rPr lang="en-US" baseline="0" dirty="0" smtClean="0"/>
              <a:t>? Mechanism other than merit can count </a:t>
            </a:r>
            <a:r>
              <a:rPr lang="mr-IN" baseline="0" dirty="0" smtClean="0"/>
              <a:t>–</a:t>
            </a:r>
            <a:r>
              <a:rPr lang="en-US" baseline="0" dirty="0" smtClean="0"/>
              <a:t> to a degree that is unaccountable- how do you decide someone had character? Subjective mechanisms to change the outcome</a:t>
            </a:r>
          </a:p>
          <a:p>
            <a:r>
              <a:rPr lang="en-US" baseline="0" dirty="0" smtClean="0"/>
              <a:t>The alum network </a:t>
            </a:r>
            <a:r>
              <a:rPr lang="mr-IN" baseline="0" dirty="0" smtClean="0"/>
              <a:t>–</a:t>
            </a:r>
            <a:r>
              <a:rPr lang="en-US" baseline="0" dirty="0" smtClean="0"/>
              <a:t> forces at work that get you there </a:t>
            </a:r>
            <a:r>
              <a:rPr lang="mr-IN" baseline="0" dirty="0" smtClean="0"/>
              <a:t>–</a:t>
            </a:r>
            <a:r>
              <a:rPr lang="en-US" baseline="0" dirty="0" smtClean="0"/>
              <a:t> Legacy + Athletes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endParaRPr lang="en-US" baseline="0" dirty="0" smtClean="0"/>
          </a:p>
          <a:p>
            <a:r>
              <a:rPr lang="en-US" baseline="0" dirty="0" smtClean="0"/>
              <a:t>Academic admit </a:t>
            </a:r>
            <a:r>
              <a:rPr lang="mr-IN" baseline="0" dirty="0" smtClean="0"/>
              <a:t>–</a:t>
            </a:r>
            <a:r>
              <a:rPr lang="en-US" baseline="0" dirty="0" smtClean="0"/>
              <a:t> purposefully need to be forged in Princeton- meritocracy of Ivy league</a:t>
            </a:r>
          </a:p>
          <a:p>
            <a:r>
              <a:rPr lang="en-US" baseline="0" dirty="0" smtClean="0"/>
              <a:t>Who should get in and how to decide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and who succeeds</a:t>
            </a:r>
          </a:p>
          <a:p>
            <a:r>
              <a:rPr lang="en-US" baseline="0" dirty="0" smtClean="0"/>
              <a:t>What kinds of success students have? Back fill like ones who succeed-  don’t have to know why? Predictive- then what success mean?</a:t>
            </a:r>
          </a:p>
          <a:p>
            <a:r>
              <a:rPr lang="en-US" baseline="0" dirty="0" smtClean="0"/>
              <a:t>What </a:t>
            </a:r>
            <a:r>
              <a:rPr lang="en-US" baseline="0" dirty="0" smtClean="0"/>
              <a:t>success means is in itself another variable- structures what is going to be the results and how its all going to work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096A-BA01-4A44-B436-0F2E8BBCFC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1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794" y="127687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The Sociological Imagination</a:t>
            </a:r>
            <a:r>
              <a:rPr lang="en-US" sz="4800" dirty="0" smtClean="0"/>
              <a:t> 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2204"/>
            <a:ext cx="6210796" cy="31191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48" y="3282423"/>
            <a:ext cx="5862452" cy="36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Its about everybody</a:t>
            </a:r>
            <a:r>
              <a:rPr lang="mr-IN" sz="6000" dirty="0" smtClean="0"/>
              <a:t>…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8880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30" y="0"/>
            <a:ext cx="10131425" cy="1170517"/>
          </a:xfrm>
        </p:spPr>
        <p:txBody>
          <a:bodyPr/>
          <a:lstStyle/>
          <a:p>
            <a:r>
              <a:rPr lang="en-US" dirty="0" smtClean="0"/>
              <a:t>Take education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702833"/>
            <a:ext cx="7542809" cy="3870654"/>
          </a:xfrm>
        </p:spPr>
        <p:txBody>
          <a:bodyPr>
            <a:noAutofit/>
          </a:bodyPr>
          <a:lstStyle/>
          <a:p>
            <a:r>
              <a:rPr lang="en-US" sz="3200" dirty="0" smtClean="0"/>
              <a:t>Entrance tests were by birth and the mode of  family</a:t>
            </a:r>
          </a:p>
          <a:p>
            <a:r>
              <a:rPr lang="en-US" sz="3200" dirty="0" smtClean="0"/>
              <a:t>Jews and the  Ivy league in 1930s</a:t>
            </a:r>
          </a:p>
          <a:p>
            <a:r>
              <a:rPr lang="en-US" sz="3200" dirty="0" smtClean="0"/>
              <a:t>Harvard wouldn't</a:t>
            </a:r>
            <a:r>
              <a:rPr lang="mr-IN" sz="3200" dirty="0" smtClean="0"/>
              <a:t>’</a:t>
            </a:r>
            <a:r>
              <a:rPr lang="en-US" sz="3200" dirty="0" smtClean="0"/>
              <a:t>t be Harvard any more if Harvard is more than Harvard</a:t>
            </a:r>
          </a:p>
          <a:p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79" y="132265"/>
            <a:ext cx="4245707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5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370417"/>
            <a:ext cx="6057899" cy="4658783"/>
          </a:xfrm>
        </p:spPr>
        <p:txBody>
          <a:bodyPr>
            <a:noAutofit/>
          </a:bodyPr>
          <a:lstStyle/>
          <a:p>
            <a:r>
              <a:rPr lang="en-US" sz="3600" dirty="0"/>
              <a:t>What makes someone Smart?</a:t>
            </a:r>
          </a:p>
          <a:p>
            <a:r>
              <a:rPr lang="en-US" sz="3600" dirty="0"/>
              <a:t>Higher education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Admit </a:t>
            </a:r>
            <a:r>
              <a:rPr lang="en-US" sz="3600" dirty="0"/>
              <a:t>smart </a:t>
            </a:r>
            <a:r>
              <a:rPr lang="en-US" sz="3600" dirty="0" smtClean="0"/>
              <a:t>people!</a:t>
            </a:r>
          </a:p>
          <a:p>
            <a:r>
              <a:rPr lang="en-US" sz="3600" dirty="0" smtClean="0"/>
              <a:t>The IQ </a:t>
            </a:r>
            <a:r>
              <a:rPr lang="en-US" sz="3600" dirty="0"/>
              <a:t>test?</a:t>
            </a:r>
          </a:p>
          <a:p>
            <a:r>
              <a:rPr lang="en-US" sz="3600" dirty="0"/>
              <a:t>Raw smartness???</a:t>
            </a:r>
          </a:p>
          <a:p>
            <a:r>
              <a:rPr lang="en-US" sz="3600" dirty="0"/>
              <a:t>Flynn </a:t>
            </a:r>
            <a:r>
              <a:rPr lang="en-US" sz="3600" dirty="0" smtClean="0"/>
              <a:t>Effect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82" y="0"/>
            <a:ext cx="4908517" cy="3676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50" y="3676650"/>
            <a:ext cx="38290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12191999" cy="4191000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Can Sociologist explain outcomes/ even 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partially across </a:t>
            </a: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social 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settings and historical </a:t>
            </a: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times </a:t>
            </a:r>
          </a:p>
          <a:p>
            <a:pPr algn="ctr"/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More prestigious the 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University </a:t>
            </a: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higher the income of families 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who send their children </a:t>
            </a:r>
          </a:p>
          <a:p>
            <a:pPr algn="ctr"/>
            <a:r>
              <a:rPr lang="mr-IN" sz="3600" dirty="0" smtClean="0"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 and this tends </a:t>
            </a: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to hold across time</a:t>
            </a:r>
            <a:r>
              <a:rPr lang="mr-IN" sz="3600" dirty="0" smtClean="0">
                <a:latin typeface="Avenir Book" charset="0"/>
                <a:ea typeface="Avenir Book" charset="0"/>
                <a:cs typeface="Avenir Book" charset="0"/>
              </a:rPr>
              <a:t>…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1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3867"/>
            <a:ext cx="10131425" cy="1274233"/>
          </a:xfrm>
        </p:spPr>
        <p:txBody>
          <a:bodyPr/>
          <a:lstStyle/>
          <a:p>
            <a:r>
              <a:rPr lang="en-US" dirty="0" smtClean="0"/>
              <a:t>Ideas around Society and how they Function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19542"/>
            <a:ext cx="12191999" cy="2440424"/>
          </a:xfrm>
          <a:solidFill>
            <a:schemeClr val="accent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algn="ctr">
              <a:buNone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Is society like a CLOCK or an ENGINE </a:t>
            </a:r>
            <a:r>
              <a:rPr lang="mr-IN" sz="3200" dirty="0" smtClean="0">
                <a:latin typeface="Avenir Book" charset="0"/>
                <a:ea typeface="Avenir Book" charset="0"/>
                <a:cs typeface="Avenir Book" charset="0"/>
              </a:rPr>
              <a:t>…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algn="ctr">
              <a:buNone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Each INDIVIDUAL UNIT has a role to play in  a SYSTEM</a:t>
            </a:r>
          </a:p>
          <a:p>
            <a:pPr marL="0" indent="0" algn="ctr">
              <a:buNone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MANIFEST and LATENT functions of a system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11" y="3174093"/>
            <a:ext cx="5352790" cy="3562038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39210" cy="3419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58" y="1162099"/>
            <a:ext cx="8467041" cy="47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4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535" y="-121955"/>
            <a:ext cx="10131425" cy="1456267"/>
          </a:xfrm>
        </p:spPr>
        <p:txBody>
          <a:bodyPr/>
          <a:lstStyle/>
          <a:p>
            <a:r>
              <a:rPr lang="en-US" dirty="0" smtClean="0"/>
              <a:t>SO</a:t>
            </a:r>
            <a:r>
              <a:rPr lang="mr-IN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when and how can a society change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3240" y="834212"/>
            <a:ext cx="6196013" cy="140123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3600" dirty="0" smtClean="0"/>
              <a:t>What about Gender Equality?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82" y="2931090"/>
            <a:ext cx="7062018" cy="3926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9307"/>
            <a:ext cx="3329366" cy="43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228" y="359654"/>
            <a:ext cx="3925956" cy="1456267"/>
          </a:xfrm>
        </p:spPr>
        <p:txBody>
          <a:bodyPr/>
          <a:lstStyle/>
          <a:p>
            <a:r>
              <a:rPr lang="en-US" dirty="0" smtClean="0"/>
              <a:t>Emile Durkheim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98033"/>
            <a:ext cx="7894748" cy="3353252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What can we learn by looking at human social Data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Suicide and Capitalist Societies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Capitalism the Protestant Religion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>
                <a:solidFill>
                  <a:srgbClr val="FF40FF"/>
                </a:solidFill>
              </a:rPr>
              <a:t> </a:t>
            </a:r>
            <a:r>
              <a:rPr lang="en-US" sz="2800" b="1" dirty="0" smtClean="0">
                <a:solidFill>
                  <a:srgbClr val="FF40FF"/>
                </a:solidFill>
              </a:rPr>
              <a:t>Religion and Politics</a:t>
            </a:r>
          </a:p>
          <a:p>
            <a:pPr lvl="1">
              <a:buFont typeface="Wingdings" charset="2"/>
              <a:buChar char="Ø"/>
            </a:pPr>
            <a:r>
              <a:rPr lang="en-US" sz="2800" b="1" dirty="0" smtClean="0">
                <a:solidFill>
                  <a:srgbClr val="FF40FF"/>
                </a:solidFill>
              </a:rPr>
              <a:t>Politics and Gender</a:t>
            </a:r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49" y="3680339"/>
            <a:ext cx="4297251" cy="3177661"/>
          </a:xfrm>
          <a:prstGeom prst="rect">
            <a:avLst/>
          </a:prstGeom>
        </p:spPr>
      </p:pic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748" y="0"/>
            <a:ext cx="4297251" cy="363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1095382" cy="1456267"/>
          </a:xfrm>
        </p:spPr>
        <p:txBody>
          <a:bodyPr/>
          <a:lstStyle/>
          <a:p>
            <a:pPr algn="ctr"/>
            <a:r>
              <a:rPr lang="en-US" b="1" dirty="0" smtClean="0"/>
              <a:t>Ask what tools a society produces and for What</a:t>
            </a:r>
            <a:r>
              <a:rPr lang="mr-IN" b="1" dirty="0" smtClean="0"/>
              <a:t>…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6"/>
          <a:stretch/>
        </p:blipFill>
        <p:spPr>
          <a:xfrm>
            <a:off x="2550018" y="2065867"/>
            <a:ext cx="6758046" cy="4464848"/>
          </a:xfrm>
        </p:spPr>
      </p:pic>
    </p:spTree>
    <p:extLst>
      <p:ext uri="{BB962C8B-B14F-4D97-AF65-F5344CB8AC3E}">
        <p14:creationId xmlns:p14="http://schemas.microsoft.com/office/powerpoint/2010/main" val="102965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/>
              <a:t>Conflict Theory </a:t>
            </a:r>
            <a:br>
              <a:rPr lang="en-US" b="1" smtClean="0"/>
            </a:br>
            <a:r>
              <a:rPr lang="en-US" b="1" smtClean="0"/>
              <a:t>to </a:t>
            </a:r>
            <a:r>
              <a:rPr lang="en-US" b="1" dirty="0" smtClean="0"/>
              <a:t>understand Society and Social evolution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8" y="1832974"/>
            <a:ext cx="10621850" cy="3649133"/>
          </a:xfrm>
        </p:spPr>
        <p:txBody>
          <a:bodyPr>
            <a:normAutofit/>
          </a:bodyPr>
          <a:lstStyle/>
          <a:p>
            <a:pPr algn="ctr">
              <a:buFont typeface="Wingdings" charset="2"/>
              <a:buChar char="Ø"/>
            </a:pPr>
            <a:r>
              <a:rPr lang="en-US" sz="4400" dirty="0" smtClean="0"/>
              <a:t>The conflict for resources</a:t>
            </a:r>
          </a:p>
        </p:txBody>
      </p:sp>
    </p:spTree>
    <p:extLst>
      <p:ext uri="{BB962C8B-B14F-4D97-AF65-F5344CB8AC3E}">
        <p14:creationId xmlns:p14="http://schemas.microsoft.com/office/powerpoint/2010/main" val="10733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78" y="39688"/>
            <a:ext cx="3727622" cy="3615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8" r="-1439" b="11528"/>
          <a:stretch/>
        </p:blipFill>
        <p:spPr>
          <a:xfrm>
            <a:off x="8217243" y="3694670"/>
            <a:ext cx="4065374" cy="3163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r="16224"/>
          <a:stretch/>
        </p:blipFill>
        <p:spPr>
          <a:xfrm rot="5400000">
            <a:off x="119512" y="3171632"/>
            <a:ext cx="3566856" cy="3805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2" t="1237" r="8849" b="2454"/>
          <a:stretch/>
        </p:blipFill>
        <p:spPr>
          <a:xfrm>
            <a:off x="0" y="39688"/>
            <a:ext cx="3805881" cy="32117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r="4366"/>
          <a:stretch/>
        </p:blipFill>
        <p:spPr>
          <a:xfrm>
            <a:off x="3546389" y="39688"/>
            <a:ext cx="517748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8765273" y="39688"/>
            <a:ext cx="351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Research Courtesy Siddhartha Jain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42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105" y="725391"/>
            <a:ext cx="10131425" cy="364913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4400" dirty="0" smtClean="0"/>
              <a:t>Listen</a:t>
            </a:r>
            <a:r>
              <a:rPr lang="mr-IN" sz="4400" dirty="0" smtClean="0"/>
              <a:t>…</a:t>
            </a:r>
            <a:r>
              <a:rPr lang="en-US" sz="4400" dirty="0" smtClean="0"/>
              <a:t> what about Social Status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462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91615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/>
              <a:t>What are today’s Conflicts</a:t>
            </a:r>
            <a:r>
              <a:rPr lang="mr-IN" sz="4800" b="1" dirty="0" smtClean="0"/>
              <a:t>…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40734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952" y="-28493"/>
            <a:ext cx="11029121" cy="1611980"/>
          </a:xfrm>
        </p:spPr>
        <p:txBody>
          <a:bodyPr/>
          <a:lstStyle/>
          <a:p>
            <a:pPr algn="ctr"/>
            <a:r>
              <a:rPr lang="en-US" b="1" dirty="0" smtClean="0"/>
              <a:t>Society Played out through everyday interactions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046" y="1417673"/>
            <a:ext cx="4076204" cy="364913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4000" dirty="0" smtClean="0"/>
              <a:t>Language </a:t>
            </a:r>
          </a:p>
          <a:p>
            <a:pPr>
              <a:buFont typeface="Wingdings" charset="2"/>
              <a:buChar char="Ø"/>
            </a:pPr>
            <a:r>
              <a:rPr lang="en-US" sz="4000" dirty="0" smtClean="0"/>
              <a:t>Meaning</a:t>
            </a:r>
          </a:p>
          <a:p>
            <a:pPr>
              <a:buFont typeface="Wingdings" charset="2"/>
              <a:buChar char="Ø"/>
            </a:pPr>
            <a:r>
              <a:rPr lang="en-US" sz="4000" dirty="0" smtClean="0"/>
              <a:t>Symbols &amp; Signs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82" y="1325033"/>
            <a:ext cx="6819900" cy="528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8885" y="5961809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Do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79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09600"/>
            <a:ext cx="11095382" cy="1456267"/>
          </a:xfrm>
        </p:spPr>
        <p:txBody>
          <a:bodyPr/>
          <a:lstStyle/>
          <a:p>
            <a:r>
              <a:rPr lang="en-US" dirty="0" smtClean="0"/>
              <a:t>Meaning making through symbolic 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774" y="2065867"/>
            <a:ext cx="6384700" cy="364913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Ø"/>
            </a:pPr>
            <a:r>
              <a:rPr lang="en-US" sz="4400" dirty="0" smtClean="0"/>
              <a:t>Childhood</a:t>
            </a:r>
          </a:p>
          <a:p>
            <a:pPr>
              <a:buFont typeface="Wingdings" charset="2"/>
              <a:buChar char="Ø"/>
            </a:pPr>
            <a:r>
              <a:rPr lang="en-US" sz="4400" dirty="0" smtClean="0"/>
              <a:t>Music</a:t>
            </a:r>
          </a:p>
          <a:p>
            <a:pPr>
              <a:buFont typeface="Wingdings" charset="2"/>
              <a:buChar char="Ø"/>
            </a:pPr>
            <a:r>
              <a:rPr lang="en-US" sz="4400" dirty="0" smtClean="0"/>
              <a:t>Tattoos</a:t>
            </a:r>
          </a:p>
          <a:p>
            <a:pPr>
              <a:buFont typeface="Wingdings" charset="2"/>
              <a:buChar char="Ø"/>
            </a:pPr>
            <a:r>
              <a:rPr lang="en-US" sz="4400" dirty="0" smtClean="0"/>
              <a:t>Cars</a:t>
            </a:r>
          </a:p>
          <a:p>
            <a:pPr>
              <a:buFont typeface="Wingdings" charset="2"/>
              <a:buChar char="Ø"/>
            </a:pPr>
            <a:r>
              <a:rPr lang="en-US" sz="4400" dirty="0" smtClean="0"/>
              <a:t>Foods</a:t>
            </a:r>
          </a:p>
          <a:p>
            <a:pPr>
              <a:buFont typeface="Wingdings" charset="2"/>
              <a:buChar char="Ø"/>
            </a:pPr>
            <a:r>
              <a:rPr lang="en-US" sz="4400" dirty="0" smtClean="0"/>
              <a:t>Weddings</a:t>
            </a:r>
          </a:p>
          <a:p>
            <a:pPr>
              <a:buFont typeface="Wingdings" charset="2"/>
              <a:buChar char="Ø"/>
            </a:pP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540" y="2321202"/>
            <a:ext cx="5866411" cy="354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7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901"/>
            <a:ext cx="12191999" cy="1436915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marL="571500" indent="-571500" algn="ctr">
              <a:buFont typeface="Wingdings" charset="2"/>
              <a:buChar char="Ø"/>
            </a:pPr>
            <a:r>
              <a:rPr lang="en-US" sz="4400"/>
              <a:t>The importance of Non- </a:t>
            </a:r>
            <a:r>
              <a:rPr lang="en-US" sz="4400" smtClean="0"/>
              <a:t>instinct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50904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2549" y="113350"/>
            <a:ext cx="10962860" cy="145626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Looking glass self and what </a:t>
            </a:r>
            <a:r>
              <a:rPr lang="en-US" dirty="0"/>
              <a:t>drives </a:t>
            </a:r>
            <a:r>
              <a:rPr lang="en-US" dirty="0" smtClean="0"/>
              <a:t>people</a:t>
            </a:r>
            <a:r>
              <a:rPr lang="mr-IN" dirty="0" smtClean="0"/>
              <a:t>…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" r="2622" b="4670"/>
          <a:stretch/>
        </p:blipFill>
        <p:spPr>
          <a:xfrm>
            <a:off x="0" y="4399781"/>
            <a:ext cx="7262192" cy="2458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 t="7207" r="11824" b="6671"/>
          <a:stretch/>
        </p:blipFill>
        <p:spPr>
          <a:xfrm>
            <a:off x="4214191" y="1569617"/>
            <a:ext cx="7977809" cy="276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11" y="98961"/>
            <a:ext cx="7615051" cy="1456267"/>
          </a:xfrm>
        </p:spPr>
        <p:txBody>
          <a:bodyPr/>
          <a:lstStyle/>
          <a:p>
            <a:r>
              <a:rPr lang="en-US" dirty="0" smtClean="0"/>
              <a:t>Who are your reference groups?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4396" r="4310" b="14680"/>
          <a:stretch/>
        </p:blipFill>
        <p:spPr>
          <a:xfrm>
            <a:off x="5023263" y="1705411"/>
            <a:ext cx="6804560" cy="44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4010" y="159027"/>
            <a:ext cx="5529469" cy="1391478"/>
          </a:xfrm>
        </p:spPr>
        <p:txBody>
          <a:bodyPr/>
          <a:lstStyle/>
          <a:p>
            <a:r>
              <a:rPr lang="en-US"/>
              <a:t>Giving off information</a:t>
            </a:r>
            <a:br>
              <a:rPr lang="en-US"/>
            </a:br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3429" y="1013026"/>
            <a:ext cx="11681896" cy="2447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We think the most about ourselves</a:t>
            </a:r>
            <a:r>
              <a:rPr lang="mr-IN" sz="2400" b="1" dirty="0" smtClean="0"/>
              <a:t>…</a:t>
            </a:r>
            <a:r>
              <a:rPr lang="en-US" sz="2400" b="1" dirty="0" smtClean="0"/>
              <a:t> who influences it?</a:t>
            </a:r>
          </a:p>
          <a:p>
            <a:r>
              <a:rPr lang="en-US" sz="2400" b="1" dirty="0" smtClean="0"/>
              <a:t>Humans in constant interaction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a very complex one with society</a:t>
            </a:r>
          </a:p>
          <a:p>
            <a:r>
              <a:rPr lang="en-US" sz="2400" b="1" dirty="0" smtClean="0"/>
              <a:t>Always aware of evaluation by others- making ourselves up for this evaluation</a:t>
            </a:r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9" y="3094726"/>
            <a:ext cx="6228521" cy="37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6201887" cy="1456267"/>
          </a:xfrm>
        </p:spPr>
        <p:txBody>
          <a:bodyPr/>
          <a:lstStyle/>
          <a:p>
            <a:r>
              <a:rPr lang="en-US" dirty="0" smtClean="0"/>
              <a:t>Significant others &amp;  Conformity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64" y="1674420"/>
            <a:ext cx="6617524" cy="25175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Who are the significant others in your life?</a:t>
            </a:r>
          </a:p>
          <a:p>
            <a:r>
              <a:rPr lang="en-US" sz="2400" dirty="0" smtClean="0"/>
              <a:t>Is it the same for all groups and communities e.g.: the Whites and Blacks in the 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325" y="0"/>
            <a:ext cx="4946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48" y="0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Micro interactions in the everyday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0" y="2541318"/>
            <a:ext cx="11272652" cy="2941122"/>
          </a:xfrm>
        </p:spPr>
        <p:txBody>
          <a:bodyPr>
            <a:noAutofit/>
          </a:bodyPr>
          <a:lstStyle/>
          <a:p>
            <a:r>
              <a:rPr lang="en-US" sz="2400" dirty="0" smtClean="0"/>
              <a:t>System of interactions </a:t>
            </a:r>
            <a:r>
              <a:rPr lang="mr-IN" sz="2400" dirty="0" smtClean="0"/>
              <a:t>–</a:t>
            </a:r>
            <a:r>
              <a:rPr lang="en-US" sz="2400" dirty="0" smtClean="0"/>
              <a:t> individuals seek their self fortunes through interactions </a:t>
            </a:r>
          </a:p>
          <a:p>
            <a:r>
              <a:rPr lang="en-US" sz="2400" dirty="0" smtClean="0"/>
              <a:t>The search for a positive sense of self  </a:t>
            </a:r>
            <a:endParaRPr lang="en-US" sz="2400" dirty="0"/>
          </a:p>
          <a:p>
            <a:r>
              <a:rPr lang="en-US" sz="2400" dirty="0"/>
              <a:t>O</a:t>
            </a:r>
            <a:r>
              <a:rPr lang="en-US" sz="2400" dirty="0" smtClean="0"/>
              <a:t>bserving </a:t>
            </a:r>
            <a:r>
              <a:rPr lang="en-US" sz="2400" dirty="0"/>
              <a:t>social behaviors </a:t>
            </a:r>
            <a:r>
              <a:rPr lang="mr-IN" sz="2400" dirty="0"/>
              <a:t>…</a:t>
            </a:r>
            <a:r>
              <a:rPr lang="en-US" sz="2400" dirty="0"/>
              <a:t> Studying this acting</a:t>
            </a:r>
            <a:r>
              <a:rPr lang="mr-IN" sz="2400" dirty="0"/>
              <a:t>…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200" dirty="0"/>
              <a:t>T</a:t>
            </a:r>
            <a:r>
              <a:rPr lang="en-US" sz="2200" dirty="0" smtClean="0"/>
              <a:t>he capacity to generate audience performance </a:t>
            </a:r>
          </a:p>
          <a:p>
            <a:pPr lvl="1"/>
            <a:r>
              <a:rPr lang="en-US" sz="2400" b="1" dirty="0" smtClean="0">
                <a:solidFill>
                  <a:srgbClr val="FF40FF"/>
                </a:solidFill>
              </a:rPr>
              <a:t>Self reinforcement </a:t>
            </a:r>
            <a:r>
              <a:rPr lang="mr-IN" sz="2400" b="1" dirty="0" smtClean="0">
                <a:solidFill>
                  <a:srgbClr val="FF40FF"/>
                </a:solidFill>
              </a:rPr>
              <a:t>–</a:t>
            </a:r>
            <a:r>
              <a:rPr lang="en-US" sz="2400" b="1" dirty="0" smtClean="0">
                <a:solidFill>
                  <a:srgbClr val="FF40FF"/>
                </a:solidFill>
              </a:rPr>
              <a:t> in collective ways</a:t>
            </a:r>
          </a:p>
          <a:p>
            <a:r>
              <a:rPr lang="en-US" sz="2400" dirty="0" smtClean="0"/>
              <a:t>How politicians generates applause</a:t>
            </a:r>
          </a:p>
          <a:p>
            <a:r>
              <a:rPr lang="en-US" sz="2400" dirty="0" smtClean="0"/>
              <a:t>Ways  you get people to clap </a:t>
            </a:r>
            <a:r>
              <a:rPr lang="mr-IN" sz="2400" dirty="0" smtClean="0"/>
              <a:t>–</a:t>
            </a:r>
            <a:r>
              <a:rPr lang="en-US" sz="2400" dirty="0" smtClean="0"/>
              <a:t> trap!</a:t>
            </a:r>
          </a:p>
          <a:p>
            <a:r>
              <a:rPr lang="en-US" sz="2400" dirty="0" smtClean="0"/>
              <a:t>The graph of the clap</a:t>
            </a:r>
          </a:p>
          <a:p>
            <a:r>
              <a:rPr lang="en-US" sz="2400" dirty="0" smtClean="0"/>
              <a:t>Social cues about when to clap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951" y="2363190"/>
            <a:ext cx="4853049" cy="44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9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88" y="971254"/>
            <a:ext cx="11998411" cy="27331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400" dirty="0" smtClean="0"/>
              <a:t> </a:t>
            </a:r>
            <a:r>
              <a:rPr lang="en-US" sz="3100" b="1" dirty="0"/>
              <a:t>sociology as the systematic study of society and social </a:t>
            </a:r>
            <a:r>
              <a:rPr lang="en-US" sz="3100" b="1" dirty="0" smtClean="0"/>
              <a:t>interaction</a:t>
            </a:r>
            <a:br>
              <a:rPr lang="en-US" sz="3100" b="1" dirty="0" smtClean="0"/>
            </a:br>
            <a:r>
              <a:rPr lang="en-US" sz="3100" b="1" dirty="0"/>
              <a:t/>
            </a:r>
            <a:br>
              <a:rPr lang="en-US" sz="3100" b="1" dirty="0"/>
            </a:br>
            <a:r>
              <a:rPr lang="en-US" sz="3100" b="1" dirty="0" smtClean="0"/>
              <a:t>“sociology</a:t>
            </a:r>
            <a:r>
              <a:rPr lang="en-US" sz="3100" b="1" dirty="0"/>
              <a:t>” is derived from the Latin word socius (companion) and the Greek word logos (study </a:t>
            </a:r>
            <a:r>
              <a:rPr lang="en-US" sz="3100" b="1" dirty="0" smtClean="0"/>
              <a:t>of)- meaning </a:t>
            </a:r>
            <a:r>
              <a:rPr lang="en-US" sz="3100" b="1" dirty="0"/>
              <a:t>“the study of </a:t>
            </a:r>
            <a:r>
              <a:rPr lang="en-US" sz="3100" b="1" dirty="0" smtClean="0"/>
              <a:t>companionship”</a:t>
            </a:r>
            <a:br>
              <a:rPr lang="en-US" sz="3100" b="1" dirty="0" smtClean="0"/>
            </a:b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3100" b="1" dirty="0" smtClean="0"/>
              <a:t>sociology is more complex and deals </a:t>
            </a:r>
            <a:br>
              <a:rPr lang="en-US" sz="3100" b="1" dirty="0" smtClean="0"/>
            </a:br>
            <a:r>
              <a:rPr lang="en-US" sz="3100" b="1" dirty="0" smtClean="0"/>
              <a:t>with a diverse range of human social behaviors and forms of society</a:t>
            </a:r>
            <a:endParaRPr lang="en-US" sz="4900" b="1" dirty="0"/>
          </a:p>
        </p:txBody>
      </p:sp>
    </p:spTree>
    <p:extLst>
      <p:ext uri="{BB962C8B-B14F-4D97-AF65-F5344CB8AC3E}">
        <p14:creationId xmlns:p14="http://schemas.microsoft.com/office/powerpoint/2010/main" val="132649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A Positive sense of self</a:t>
            </a:r>
            <a:r>
              <a:rPr lang="mr-IN" sz="4800" dirty="0" smtClean="0"/>
              <a:t>…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317" y="2198713"/>
            <a:ext cx="5173683" cy="42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Gendered micro interactions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681788"/>
          </a:xfrm>
        </p:spPr>
        <p:txBody>
          <a:bodyPr/>
          <a:lstStyle/>
          <a:p>
            <a:r>
              <a:rPr lang="en-US" sz="2800" dirty="0" smtClean="0"/>
              <a:t>How does social hierarchy happen in the everyday </a:t>
            </a:r>
          </a:p>
          <a:p>
            <a:r>
              <a:rPr lang="en-US" sz="2800" dirty="0" smtClean="0"/>
              <a:t>The socially weak have less capacity to shape social practices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6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 Empirical Study of Social Taste</a:t>
            </a:r>
            <a:br>
              <a:rPr lang="en-US" b="1" dirty="0"/>
            </a:br>
            <a:r>
              <a:rPr lang="en-US" b="1" dirty="0" smtClean="0"/>
              <a:t>how are choices made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Children's First Names: An Empirical Study of Social Taste</a:t>
            </a:r>
          </a:p>
          <a:p>
            <a:pPr marL="0" indent="0">
              <a:buNone/>
            </a:pPr>
            <a:r>
              <a:rPr lang="en-US" sz="2800" dirty="0"/>
              <a:t>Stanley Lieberson and Eleanor O. Bell</a:t>
            </a:r>
          </a:p>
          <a:p>
            <a:pPr marL="0" indent="0">
              <a:buNone/>
            </a:pPr>
            <a:r>
              <a:rPr lang="en-US" sz="2800" i="1" dirty="0"/>
              <a:t>American Journal of Sociology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Vol. 98, No. 3 (Nov., 1992), pp. </a:t>
            </a:r>
            <a:r>
              <a:rPr lang="en-US" sz="2800" dirty="0" smtClean="0"/>
              <a:t>511-554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299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Social Construction of Reality</a:t>
            </a:r>
            <a:br>
              <a:rPr lang="en-US" dirty="0" smtClean="0"/>
            </a:br>
            <a:r>
              <a:rPr lang="en-US" dirty="0" smtClean="0"/>
              <a:t>What is Real </a:t>
            </a:r>
            <a:r>
              <a:rPr lang="mr-IN" dirty="0" smtClean="0"/>
              <a:t>…</a:t>
            </a:r>
            <a:r>
              <a:rPr lang="en-US" dirty="0" smtClean="0"/>
              <a:t> constructed by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011" y="1602228"/>
            <a:ext cx="10131425" cy="1720521"/>
          </a:xfrm>
        </p:spPr>
        <p:txBody>
          <a:bodyPr>
            <a:normAutofit/>
          </a:bodyPr>
          <a:lstStyle/>
          <a:p>
            <a:pPr algn="ctr">
              <a:buFont typeface="Wingdings" charset="2"/>
              <a:buChar char="Ø"/>
            </a:pPr>
            <a:r>
              <a:rPr lang="en-US" sz="3200" dirty="0" smtClean="0"/>
              <a:t>Many things exist because we created them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00"/>
            <a:ext cx="1219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78" y="39688"/>
            <a:ext cx="3727622" cy="3615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8" r="-1439" b="11528"/>
          <a:stretch/>
        </p:blipFill>
        <p:spPr>
          <a:xfrm>
            <a:off x="8217243" y="3694670"/>
            <a:ext cx="4065374" cy="3163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r="16224"/>
          <a:stretch/>
        </p:blipFill>
        <p:spPr>
          <a:xfrm rot="5400000">
            <a:off x="119512" y="3171632"/>
            <a:ext cx="3566856" cy="3805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2" t="1237" r="8849" b="2454"/>
          <a:stretch/>
        </p:blipFill>
        <p:spPr>
          <a:xfrm>
            <a:off x="0" y="39688"/>
            <a:ext cx="3805881" cy="32117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r="4366"/>
          <a:stretch/>
        </p:blipFill>
        <p:spPr>
          <a:xfrm>
            <a:off x="3546389" y="39688"/>
            <a:ext cx="517748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8765273" y="39688"/>
            <a:ext cx="351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Research Courtesy Siddhartha Jain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88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78" y="95003"/>
            <a:ext cx="9203377" cy="1456267"/>
          </a:xfrm>
        </p:spPr>
        <p:txBody>
          <a:bodyPr/>
          <a:lstStyle/>
          <a:p>
            <a:pPr algn="ctr"/>
            <a:r>
              <a:rPr lang="en-US" smtClean="0"/>
              <a:t> </a:t>
            </a:r>
            <a:r>
              <a:rPr lang="en-US" dirty="0" smtClean="0"/>
              <a:t>things that are socially constructed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4400" dirty="0" smtClean="0"/>
              <a:t>Money</a:t>
            </a:r>
          </a:p>
          <a:p>
            <a:pPr>
              <a:buFont typeface="Wingdings" charset="2"/>
              <a:buChar char="Ø"/>
            </a:pPr>
            <a:r>
              <a:rPr lang="en-US" sz="4400" dirty="0"/>
              <a:t> </a:t>
            </a:r>
            <a:r>
              <a:rPr lang="en-US" sz="4400" dirty="0" smtClean="0"/>
              <a:t>Electricity</a:t>
            </a:r>
          </a:p>
          <a:p>
            <a:pPr>
              <a:buFont typeface="Wingdings" charset="2"/>
              <a:buChar char="Ø"/>
            </a:pPr>
            <a:r>
              <a:rPr lang="en-US" sz="4400" dirty="0"/>
              <a:t> </a:t>
            </a:r>
            <a:r>
              <a:rPr lang="en-US" sz="4400" dirty="0" smtClean="0"/>
              <a:t>Writing</a:t>
            </a:r>
          </a:p>
          <a:p>
            <a:pPr>
              <a:buFont typeface="Wingdings" charset="2"/>
              <a:buChar char="Ø"/>
            </a:pPr>
            <a:r>
              <a:rPr lang="en-US" sz="4400" dirty="0"/>
              <a:t> </a:t>
            </a:r>
            <a:r>
              <a:rPr lang="en-US" sz="4400" dirty="0" smtClean="0"/>
              <a:t>Nation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58" y="1127141"/>
            <a:ext cx="3548868" cy="57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9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 of who we are</a:t>
            </a:r>
            <a:r>
              <a:rPr lang="mr-IN" dirty="0" smtClean="0"/>
              <a:t>………………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9" y="627444"/>
            <a:ext cx="10390221" cy="4996332"/>
          </a:xfrm>
        </p:spPr>
      </p:pic>
    </p:spTree>
    <p:extLst>
      <p:ext uri="{BB962C8B-B14F-4D97-AF65-F5344CB8AC3E}">
        <p14:creationId xmlns:p14="http://schemas.microsoft.com/office/powerpoint/2010/main" val="64181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98" y="2067698"/>
            <a:ext cx="7206931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 </a:t>
            </a:r>
            <a:r>
              <a:rPr lang="en-US" dirty="0"/>
              <a:t>society is a group of people whose </a:t>
            </a:r>
            <a:r>
              <a:rPr lang="en-US" dirty="0" smtClean="0"/>
              <a:t>members interact</a:t>
            </a:r>
            <a:r>
              <a:rPr lang="en-US" dirty="0"/>
              <a:t>, reside in a definable area, and share a </a:t>
            </a:r>
            <a:r>
              <a:rPr lang="en-US" dirty="0" smtClean="0"/>
              <a:t>culture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culture includes the group’s shared practices,</a:t>
            </a:r>
            <a:br>
              <a:rPr lang="en-US" dirty="0"/>
            </a:br>
            <a:r>
              <a:rPr lang="en-US" dirty="0"/>
              <a:t>values, and </a:t>
            </a:r>
            <a:r>
              <a:rPr lang="en-US" dirty="0" smtClean="0"/>
              <a:t>beliefs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9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3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604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a Polite Conversation in the Indian Parliament?</a:t>
            </a:r>
          </a:p>
          <a:p>
            <a:pPr marL="0" indent="0" algn="ctr">
              <a:buNone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is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emerging nature  of WhatsApp texting among teenagers?</a:t>
            </a:r>
          </a:p>
          <a:p>
            <a:pPr marL="0" indent="0" algn="ctr">
              <a:buNone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How do Republicans in the USA respond to fake news on Facebook?</a:t>
            </a:r>
          </a:p>
          <a:p>
            <a:pPr marL="0" indent="0" algn="ctr">
              <a:buNone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are the migration patterns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Telangana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96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The sociological </a:t>
            </a:r>
            <a:r>
              <a:rPr lang="en-US" sz="4400" dirty="0"/>
              <a:t>imagination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1" y="2065867"/>
            <a:ext cx="11633200" cy="36364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An  individual’s understanding of shared commonality with others [individuals like Her]</a:t>
            </a:r>
          </a:p>
          <a:p>
            <a:pPr marL="0" indent="0" algn="ctr">
              <a:buNone/>
            </a:pPr>
            <a:r>
              <a:rPr lang="en-US" sz="3200" dirty="0"/>
              <a:t>The sociological imagination enables us to grasp history and biography and the relations between the two within society. </a:t>
            </a: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(1959) C Wright Mills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89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7" y="37737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fruits </a:t>
            </a:r>
            <a:r>
              <a:rPr lang="en-US" dirty="0"/>
              <a:t>of </a:t>
            </a:r>
            <a:r>
              <a:rPr lang="en-US" dirty="0" smtClean="0"/>
              <a:t>the sociological </a:t>
            </a:r>
            <a:r>
              <a:rPr lang="en-US" dirty="0"/>
              <a:t>imagination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2142067"/>
            <a:ext cx="11930742" cy="3649133"/>
          </a:xfrm>
        </p:spPr>
        <p:txBody>
          <a:bodyPr>
            <a:noAutofit/>
          </a:bodyPr>
          <a:lstStyle/>
          <a:p>
            <a:pPr algn="ctr">
              <a:buFont typeface="Wingdings" charset="2"/>
              <a:buChar char="Ø"/>
            </a:pPr>
            <a:r>
              <a:rPr lang="mr-IN" sz="2800" dirty="0" smtClean="0"/>
              <a:t>…</a:t>
            </a:r>
            <a:r>
              <a:rPr lang="en-US" sz="2800" dirty="0" smtClean="0"/>
              <a:t> is </a:t>
            </a:r>
            <a:r>
              <a:rPr lang="en-US" sz="2800" dirty="0"/>
              <a:t>the idea that the individual can understand her own experience and gauge her own fate only by locating herself within her </a:t>
            </a:r>
            <a:r>
              <a:rPr lang="en-US" sz="2800" dirty="0" smtClean="0"/>
              <a:t>period</a:t>
            </a:r>
            <a:r>
              <a:rPr lang="mr-IN" sz="2800" dirty="0" smtClean="0"/>
              <a:t>…</a:t>
            </a:r>
            <a:endParaRPr lang="en-US" sz="2800" dirty="0" smtClean="0"/>
          </a:p>
          <a:p>
            <a:pPr algn="ctr">
              <a:buFont typeface="Wingdings" charset="2"/>
              <a:buChar char="Ø"/>
            </a:pPr>
            <a:r>
              <a:rPr lang="mr-IN" sz="2800" dirty="0" smtClean="0">
                <a:solidFill>
                  <a:srgbClr val="FF40FF"/>
                </a:solidFill>
              </a:rPr>
              <a:t>…</a:t>
            </a:r>
            <a:r>
              <a:rPr lang="en-US" sz="2800" dirty="0" smtClean="0">
                <a:solidFill>
                  <a:srgbClr val="FF40FF"/>
                </a:solidFill>
              </a:rPr>
              <a:t> </a:t>
            </a:r>
            <a:r>
              <a:rPr lang="en-US" sz="2800" dirty="0">
                <a:solidFill>
                  <a:srgbClr val="FF40FF"/>
                </a:solidFill>
              </a:rPr>
              <a:t>that she can know her own chances in life only by becoming aware </a:t>
            </a:r>
            <a:r>
              <a:rPr lang="en-US" sz="2800" dirty="0" smtClean="0">
                <a:solidFill>
                  <a:srgbClr val="FF40FF"/>
                </a:solidFill>
              </a:rPr>
              <a:t>of </a:t>
            </a:r>
            <a:r>
              <a:rPr lang="en-US" sz="2800" dirty="0">
                <a:solidFill>
                  <a:srgbClr val="FF40FF"/>
                </a:solidFill>
              </a:rPr>
              <a:t>all individuals in her </a:t>
            </a:r>
            <a:r>
              <a:rPr lang="en-US" sz="2800" dirty="0" smtClean="0">
                <a:solidFill>
                  <a:srgbClr val="FF40FF"/>
                </a:solidFill>
              </a:rPr>
              <a:t>circumstances</a:t>
            </a:r>
          </a:p>
          <a:p>
            <a:pPr algn="ctr">
              <a:buFont typeface="Wingdings" charset="2"/>
              <a:buChar char="v"/>
            </a:pPr>
            <a:r>
              <a:rPr lang="en-US" sz="2800" dirty="0" smtClean="0"/>
              <a:t> </a:t>
            </a:r>
            <a:r>
              <a:rPr lang="en-US" sz="2800" dirty="0"/>
              <a:t>Your </a:t>
            </a:r>
            <a:r>
              <a:rPr lang="en-US" sz="2800" dirty="0" smtClean="0"/>
              <a:t>Social </a:t>
            </a:r>
            <a:r>
              <a:rPr lang="en-US" sz="3200" dirty="0" smtClean="0"/>
              <a:t>Status</a:t>
            </a:r>
            <a:endParaRPr lang="en-US" sz="2800" dirty="0" smtClean="0"/>
          </a:p>
          <a:p>
            <a:pPr algn="ctr">
              <a:buFont typeface="Wingdings" charset="2"/>
              <a:buChar char="v"/>
            </a:pPr>
            <a:r>
              <a:rPr lang="en-US" sz="2800" dirty="0" smtClean="0"/>
              <a:t>Your Gender</a:t>
            </a:r>
          </a:p>
          <a:p>
            <a:pPr algn="ctr">
              <a:buFont typeface="Wingdings" charset="2"/>
              <a:buChar char="v"/>
            </a:pPr>
            <a:r>
              <a:rPr lang="en-US" sz="2800" dirty="0" smtClean="0"/>
              <a:t>Your Family</a:t>
            </a:r>
          </a:p>
          <a:p>
            <a:pPr algn="ctr">
              <a:buFont typeface="Wingdings" charset="2"/>
              <a:buChar char="v"/>
            </a:pPr>
            <a:r>
              <a:rPr lang="en-US" sz="2800" dirty="0" smtClean="0"/>
              <a:t>Your Peer Group                         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256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14" y="1740946"/>
            <a:ext cx="12075886" cy="3649133"/>
          </a:xfrm>
        </p:spPr>
        <p:txBody>
          <a:bodyPr>
            <a:noAutofit/>
          </a:bodyPr>
          <a:lstStyle/>
          <a:p>
            <a:r>
              <a:rPr lang="en-US" sz="3600" dirty="0" smtClean="0"/>
              <a:t>Thinking about Problems </a:t>
            </a:r>
            <a:r>
              <a:rPr lang="mr-IN" sz="3600" dirty="0" smtClean="0"/>
              <a:t>–</a:t>
            </a:r>
            <a:r>
              <a:rPr lang="en-US" sz="3600" dirty="0" smtClean="0"/>
              <a:t> do they belong to he Individual???</a:t>
            </a:r>
          </a:p>
          <a:p>
            <a:r>
              <a:rPr lang="en-US" sz="3200" dirty="0" smtClean="0"/>
              <a:t>Unemployment </a:t>
            </a:r>
            <a:r>
              <a:rPr lang="mr-IN" sz="3200" dirty="0" smtClean="0"/>
              <a:t>–</a:t>
            </a:r>
            <a:r>
              <a:rPr lang="en-US" sz="3200" dirty="0" smtClean="0"/>
              <a:t> how do you construct this  WORD?</a:t>
            </a:r>
          </a:p>
          <a:p>
            <a:pPr lvl="1"/>
            <a:r>
              <a:rPr lang="en-US" sz="2800" dirty="0" smtClean="0"/>
              <a:t>Is it a phenomenon/situation/condition?</a:t>
            </a:r>
          </a:p>
          <a:p>
            <a:pPr lvl="1"/>
            <a:endParaRPr lang="en-US" sz="2800" dirty="0" smtClean="0"/>
          </a:p>
          <a:p>
            <a:r>
              <a:rPr lang="en-US" sz="3200" dirty="0" smtClean="0">
                <a:solidFill>
                  <a:srgbClr val="FF0000"/>
                </a:solidFill>
              </a:rPr>
              <a:t>Private troubles and public issues</a:t>
            </a:r>
          </a:p>
          <a:p>
            <a:pPr lvl="1"/>
            <a:r>
              <a:rPr lang="en-US" sz="2800" dirty="0" smtClean="0"/>
              <a:t>Global forces at play</a:t>
            </a:r>
          </a:p>
          <a:p>
            <a:pPr lvl="1"/>
            <a:r>
              <a:rPr lang="en-US" sz="2800" dirty="0" smtClean="0"/>
              <a:t>Why is one privileged over another </a:t>
            </a:r>
          </a:p>
          <a:p>
            <a:pPr lvl="1"/>
            <a:r>
              <a:rPr lang="en-US" sz="2800" dirty="0" smtClean="0"/>
              <a:t>Plumber or a Day Care Teacher or Fighter Pilot</a:t>
            </a:r>
          </a:p>
          <a:p>
            <a:pPr lvl="1"/>
            <a:r>
              <a:rPr lang="en-US" sz="3600" dirty="0" smtClean="0">
                <a:solidFill>
                  <a:srgbClr val="FF0000"/>
                </a:solidFill>
              </a:rPr>
              <a:t>Differential Wages! Gender or Society or History</a:t>
            </a:r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86" y="2387600"/>
            <a:ext cx="5094514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34922344"/>
              </p:ext>
            </p:extLst>
          </p:nvPr>
        </p:nvGraphicFramePr>
        <p:xfrm>
          <a:off x="187498" y="1862049"/>
          <a:ext cx="6279804" cy="2984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25" y="0"/>
            <a:ext cx="4508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5939</TotalTime>
  <Words>2494</Words>
  <Application>Microsoft Macintosh PowerPoint</Application>
  <PresentationFormat>Widescreen</PresentationFormat>
  <Paragraphs>261</Paragraphs>
  <Slides>37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Avenir Book</vt:lpstr>
      <vt:lpstr>Calibri</vt:lpstr>
      <vt:lpstr>Calibri Light</vt:lpstr>
      <vt:lpstr>Mangal</vt:lpstr>
      <vt:lpstr>Wingdings</vt:lpstr>
      <vt:lpstr>Arial</vt:lpstr>
      <vt:lpstr>Celestial</vt:lpstr>
      <vt:lpstr>The Sociological Imagination </vt:lpstr>
      <vt:lpstr>PowerPoint Presentation</vt:lpstr>
      <vt:lpstr>  sociology as the systematic study of society and social interaction  “sociology” is derived from the Latin word socius (companion) and the Greek word logos (study of)- meaning “the study of companionship”  sociology is more complex and deals  with a diverse range of human social behaviors and forms of society</vt:lpstr>
      <vt:lpstr>A society is a group of people whose members interact, reside in a definable area, and share a culture   A culture includes the group’s shared practices, values, and beliefs</vt:lpstr>
      <vt:lpstr>PowerPoint Presentation</vt:lpstr>
      <vt:lpstr>The sociological imagination</vt:lpstr>
      <vt:lpstr> fruits of the sociological imagination </vt:lpstr>
      <vt:lpstr>PowerPoint Presentation</vt:lpstr>
      <vt:lpstr>PowerPoint Presentation</vt:lpstr>
      <vt:lpstr>Its about everybody…</vt:lpstr>
      <vt:lpstr>Take education…</vt:lpstr>
      <vt:lpstr>PowerPoint Presentation</vt:lpstr>
      <vt:lpstr>PowerPoint Presentation</vt:lpstr>
      <vt:lpstr>Ideas around Society and how they Function…</vt:lpstr>
      <vt:lpstr>PowerPoint Presentation</vt:lpstr>
      <vt:lpstr>SO… when and how can a society change…</vt:lpstr>
      <vt:lpstr>Emile Durkheim</vt:lpstr>
      <vt:lpstr>Ask what tools a society produces and for What… </vt:lpstr>
      <vt:lpstr>Conflict Theory  to understand Society and Social evolution</vt:lpstr>
      <vt:lpstr>PowerPoint Presentation</vt:lpstr>
      <vt:lpstr>What are today’s Conflicts…</vt:lpstr>
      <vt:lpstr>Society Played out through everyday interactions</vt:lpstr>
      <vt:lpstr>Meaning making through symbolic  interaction</vt:lpstr>
      <vt:lpstr>The importance of Non- instinct</vt:lpstr>
      <vt:lpstr>The Looking glass self and what drives people… </vt:lpstr>
      <vt:lpstr>Who are your reference groups?</vt:lpstr>
      <vt:lpstr>Giving off information </vt:lpstr>
      <vt:lpstr>Significant others &amp;  Conformity</vt:lpstr>
      <vt:lpstr>Micro interactions in the everyday</vt:lpstr>
      <vt:lpstr>A Positive sense of self…</vt:lpstr>
      <vt:lpstr>Gendered micro interactions </vt:lpstr>
      <vt:lpstr>An Empirical Study of Social Taste how are choices made</vt:lpstr>
      <vt:lpstr>Social Construction of Reality What is Real … constructed by humans</vt:lpstr>
      <vt:lpstr>PowerPoint Presentation</vt:lpstr>
      <vt:lpstr> things that are socially constructed</vt:lpstr>
      <vt:lpstr>The idea of who we are……………….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145</cp:revision>
  <dcterms:created xsi:type="dcterms:W3CDTF">2019-02-07T04:10:05Z</dcterms:created>
  <dcterms:modified xsi:type="dcterms:W3CDTF">2019-02-12T05:57:38Z</dcterms:modified>
</cp:coreProperties>
</file>